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58" r:id="rId3"/>
  </p:sldIdLst>
  <p:sldSz cx="10058400" cy="7772400"/>
  <p:notesSz cx="6858000" cy="9144000"/>
  <p:embeddedFontLst>
    <p:embeddedFont>
      <p:font typeface="Open Sans" panose="020B0604020202020204" charset="0"/>
      <p:regular r:id="rId4"/>
    </p:embeddedFont>
    <p:embeddedFont>
      <p:font typeface="Literata Bold" panose="020B0604020202020204" charset="0"/>
      <p:regular r:id="rId5"/>
    </p:embeddedFont>
    <p:embeddedFont>
      <p:font typeface="Radley" panose="020B0604020202020204" charset="0"/>
      <p:regular r:id="rId6"/>
    </p:embeddedFont>
    <p:embeddedFont>
      <p:font typeface="Archivo Black" panose="020B0604020202020204" charset="0"/>
      <p:regular r:id="rId7"/>
    </p:embeddedFont>
    <p:embeddedFont>
      <p:font typeface="Open Sans Ultra-Bold" panose="020B0604020202020204" charset="0"/>
      <p:regular r:id="rId8"/>
    </p:embeddedFont>
    <p:embeddedFont>
      <p:font typeface="Roboto" panose="020B0604020202020204" charset="0"/>
      <p:regular r:id="rId9"/>
    </p:embeddedFont>
    <p:embeddedFont>
      <p:font typeface="Canva Sans Bold" panose="020B0604020202020204" charset="0"/>
      <p:regular r:id="rId10"/>
    </p:embeddedFont>
    <p:embeddedFont>
      <p:font typeface="Open Sans Bold" panose="020B0604020202020204" charset="0"/>
      <p:regular r:id="rId11"/>
    </p:embeddedFont>
    <p:embeddedFont>
      <p:font typeface="Canva Sans" panose="020B0604020202020204" charset="0"/>
      <p:regular r:id="rId12"/>
    </p:embeddedFont>
    <p:embeddedFont>
      <p:font typeface="Calibri" panose="020F0502020204030204" pitchFamily="34" charset="0"/>
      <p:regular r:id="rId13"/>
      <p:bold r:id="rId14"/>
      <p:italic r:id="rId15"/>
      <p:boldItalic r:id="rId16"/>
    </p:embeddedFont>
    <p:embeddedFont>
      <p:font typeface="Mervale Script"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64" d="100"/>
          <a:sy n="64" d="100"/>
        </p:scale>
        <p:origin x="-1152" y="-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font" Target="fonts/font12.fntdata"/><Relationship Id="rId10" Type="http://schemas.openxmlformats.org/officeDocument/2006/relationships/font" Target="fonts/font7.fntdata"/><Relationship Id="rId19"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rning, Lisa" userId="c5f0a0d5-3c97-47b1-a6ca-d7ceee36d8b8" providerId="ADAL" clId="{A97C3C7D-DC1D-4AB0-9939-AF621637C6A6}"/>
    <pc:docChg chg="modSld">
      <pc:chgData name="Berning, Lisa" userId="c5f0a0d5-3c97-47b1-a6ca-d7ceee36d8b8" providerId="ADAL" clId="{A97C3C7D-DC1D-4AB0-9939-AF621637C6A6}" dt="2026-08-02T19:31:49.488" v="41" actId="20577"/>
      <pc:docMkLst>
        <pc:docMk/>
      </pc:docMkLst>
      <pc:sldChg chg="modSp mod">
        <pc:chgData name="Berning, Lisa" userId="c5f0a0d5-3c97-47b1-a6ca-d7ceee36d8b8" providerId="ADAL" clId="{A97C3C7D-DC1D-4AB0-9939-AF621637C6A6}" dt="2026-08-02T19:31:49.488" v="41" actId="20577"/>
        <pc:sldMkLst>
          <pc:docMk/>
          <pc:sldMk cId="0" sldId="258"/>
        </pc:sldMkLst>
        <pc:spChg chg="mod">
          <ac:chgData name="Berning, Lisa" userId="c5f0a0d5-3c97-47b1-a6ca-d7ceee36d8b8" providerId="ADAL" clId="{A97C3C7D-DC1D-4AB0-9939-AF621637C6A6}" dt="2026-08-01T04:01:39.990" v="25" actId="255"/>
          <ac:spMkLst>
            <pc:docMk/>
            <pc:sldMk cId="0" sldId="258"/>
            <ac:spMk id="9" creationId="{00000000-0000-0000-0000-000000000000}"/>
          </ac:spMkLst>
        </pc:spChg>
        <pc:spChg chg="mod">
          <ac:chgData name="Berning, Lisa" userId="c5f0a0d5-3c97-47b1-a6ca-d7ceee36d8b8" providerId="ADAL" clId="{A97C3C7D-DC1D-4AB0-9939-AF621637C6A6}" dt="2026-08-01T04:04:20.235" v="26" actId="20577"/>
          <ac:spMkLst>
            <pc:docMk/>
            <pc:sldMk cId="0" sldId="258"/>
            <ac:spMk id="10" creationId="{00000000-0000-0000-0000-000000000000}"/>
          </ac:spMkLst>
        </pc:spChg>
        <pc:spChg chg="mod">
          <ac:chgData name="Berning, Lisa" userId="c5f0a0d5-3c97-47b1-a6ca-d7ceee36d8b8" providerId="ADAL" clId="{A97C3C7D-DC1D-4AB0-9939-AF621637C6A6}" dt="2026-08-02T19:31:49.488" v="41" actId="20577"/>
          <ac:spMkLst>
            <pc:docMk/>
            <pc:sldMk cId="0" sldId="258"/>
            <ac:spMk id="15"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106224" y="1975447"/>
            <a:ext cx="386550" cy="413478"/>
            <a:chOff x="0" y="0"/>
            <a:chExt cx="515400" cy="551304"/>
          </a:xfrm>
        </p:grpSpPr>
        <p:sp>
          <p:nvSpPr>
            <p:cNvPr id="3" name="Freeform 3"/>
            <p:cNvSpPr/>
            <p:nvPr/>
          </p:nvSpPr>
          <p:spPr>
            <a:xfrm>
              <a:off x="0" y="0"/>
              <a:ext cx="515400" cy="551304"/>
            </a:xfrm>
            <a:custGeom>
              <a:avLst/>
              <a:gdLst/>
              <a:ahLst/>
              <a:cxnLst/>
              <a:rect l="l" t="t" r="r" b="b"/>
              <a:pathLst>
                <a:path w="515400" h="551304">
                  <a:moveTo>
                    <a:pt x="0" y="0"/>
                  </a:moveTo>
                  <a:lnTo>
                    <a:pt x="515400" y="0"/>
                  </a:lnTo>
                  <a:lnTo>
                    <a:pt x="515400" y="551304"/>
                  </a:lnTo>
                  <a:lnTo>
                    <a:pt x="0" y="551304"/>
                  </a:lnTo>
                  <a:lnTo>
                    <a:pt x="0" y="0"/>
                  </a:lnTo>
                  <a:close/>
                </a:path>
              </a:pathLst>
            </a:custGeom>
            <a:blipFill>
              <a:blip r:embed="rId2"/>
              <a:stretch>
                <a:fillRect l="-31034" r="-29817"/>
              </a:stretch>
            </a:blipFill>
          </p:spPr>
          <p:txBody>
            <a:bodyPr/>
            <a:lstStyle/>
            <a:p>
              <a:endParaRPr lang="en-US"/>
            </a:p>
          </p:txBody>
        </p:sp>
        <p:grpSp>
          <p:nvGrpSpPr>
            <p:cNvPr id="4" name="Group 4"/>
            <p:cNvGrpSpPr/>
            <p:nvPr/>
          </p:nvGrpSpPr>
          <p:grpSpPr>
            <a:xfrm rot="2700000">
              <a:off x="216090" y="234900"/>
              <a:ext cx="70547" cy="68748"/>
              <a:chOff x="0" y="0"/>
              <a:chExt cx="111020" cy="108188"/>
            </a:xfrm>
          </p:grpSpPr>
          <p:sp>
            <p:nvSpPr>
              <p:cNvPr id="5" name="Freeform 5"/>
              <p:cNvSpPr/>
              <p:nvPr/>
            </p:nvSpPr>
            <p:spPr>
              <a:xfrm>
                <a:off x="0" y="0"/>
                <a:ext cx="111020" cy="108188"/>
              </a:xfrm>
              <a:custGeom>
                <a:avLst/>
                <a:gdLst/>
                <a:ahLst/>
                <a:cxnLst/>
                <a:rect l="l" t="t" r="r" b="b"/>
                <a:pathLst>
                  <a:path w="111020" h="108188">
                    <a:moveTo>
                      <a:pt x="0" y="0"/>
                    </a:moveTo>
                    <a:lnTo>
                      <a:pt x="111020" y="0"/>
                    </a:lnTo>
                    <a:lnTo>
                      <a:pt x="111020" y="108188"/>
                    </a:lnTo>
                    <a:lnTo>
                      <a:pt x="0" y="108188"/>
                    </a:lnTo>
                    <a:close/>
                  </a:path>
                </a:pathLst>
              </a:custGeom>
              <a:solidFill>
                <a:srgbClr val="0B88C7"/>
              </a:solidFill>
            </p:spPr>
            <p:txBody>
              <a:bodyPr/>
              <a:lstStyle/>
              <a:p>
                <a:endParaRPr lang="en-US"/>
              </a:p>
            </p:txBody>
          </p:sp>
          <p:sp>
            <p:nvSpPr>
              <p:cNvPr id="6" name="TextBox 6"/>
              <p:cNvSpPr txBox="1"/>
              <p:nvPr/>
            </p:nvSpPr>
            <p:spPr>
              <a:xfrm>
                <a:off x="0" y="-19050"/>
                <a:ext cx="111020" cy="127238"/>
              </a:xfrm>
              <a:prstGeom prst="rect">
                <a:avLst/>
              </a:prstGeom>
            </p:spPr>
            <p:txBody>
              <a:bodyPr lIns="50800" tIns="50800" rIns="50800" bIns="50800" rtlCol="0" anchor="ctr"/>
              <a:lstStyle/>
              <a:p>
                <a:pPr algn="ctr">
                  <a:lnSpc>
                    <a:spcPts val="677"/>
                  </a:lnSpc>
                </a:pPr>
                <a:endParaRPr/>
              </a:p>
            </p:txBody>
          </p:sp>
        </p:grpSp>
        <p:sp>
          <p:nvSpPr>
            <p:cNvPr id="7" name="TextBox 7"/>
            <p:cNvSpPr txBox="1"/>
            <p:nvPr/>
          </p:nvSpPr>
          <p:spPr>
            <a:xfrm>
              <a:off x="38198" y="50334"/>
              <a:ext cx="426332" cy="281711"/>
            </a:xfrm>
            <a:prstGeom prst="rect">
              <a:avLst/>
            </a:prstGeom>
          </p:spPr>
          <p:txBody>
            <a:bodyPr lIns="0" tIns="0" rIns="0" bIns="0" rtlCol="0" anchor="t">
              <a:spAutoFit/>
            </a:bodyPr>
            <a:lstStyle/>
            <a:p>
              <a:pPr algn="r">
                <a:lnSpc>
                  <a:spcPts val="276"/>
                </a:lnSpc>
                <a:spcBef>
                  <a:spcPct val="0"/>
                </a:spcBef>
              </a:pPr>
              <a:r>
                <a:rPr lang="en-US" sz="197" spc="8">
                  <a:solidFill>
                    <a:srgbClr val="FFFFFF"/>
                  </a:solidFill>
                  <a:latin typeface="Roboto"/>
                  <a:ea typeface="Roboto"/>
                  <a:cs typeface="Roboto"/>
                  <a:sym typeface="Roboto"/>
                </a:rPr>
                <a:t>MIDEAST CHAPTER OF THE WOCN SOCIETY</a:t>
              </a:r>
            </a:p>
          </p:txBody>
        </p:sp>
        <p:sp>
          <p:nvSpPr>
            <p:cNvPr id="8" name="TextBox 8"/>
            <p:cNvSpPr txBox="1"/>
            <p:nvPr/>
          </p:nvSpPr>
          <p:spPr>
            <a:xfrm>
              <a:off x="91221" y="376955"/>
              <a:ext cx="332958" cy="113736"/>
            </a:xfrm>
            <a:prstGeom prst="rect">
              <a:avLst/>
            </a:prstGeom>
          </p:spPr>
          <p:txBody>
            <a:bodyPr lIns="0" tIns="0" rIns="0" bIns="0" rtlCol="0" anchor="t">
              <a:spAutoFit/>
            </a:bodyPr>
            <a:lstStyle/>
            <a:p>
              <a:pPr algn="ctr">
                <a:lnSpc>
                  <a:spcPts val="233"/>
                </a:lnSpc>
                <a:spcBef>
                  <a:spcPct val="0"/>
                </a:spcBef>
              </a:pPr>
              <a:r>
                <a:rPr lang="en-US" sz="167">
                  <a:solidFill>
                    <a:srgbClr val="FFFFFF"/>
                  </a:solidFill>
                  <a:latin typeface="Roboto"/>
                  <a:ea typeface="Roboto"/>
                  <a:cs typeface="Roboto"/>
                  <a:sym typeface="Roboto"/>
                </a:rPr>
                <a:t>HOME OF THE ORIGINAL ET</a:t>
              </a:r>
            </a:p>
          </p:txBody>
        </p:sp>
        <p:sp>
          <p:nvSpPr>
            <p:cNvPr id="9" name="Freeform 9"/>
            <p:cNvSpPr/>
            <p:nvPr/>
          </p:nvSpPr>
          <p:spPr>
            <a:xfrm>
              <a:off x="207277" y="227166"/>
              <a:ext cx="88173" cy="84217"/>
            </a:xfrm>
            <a:custGeom>
              <a:avLst/>
              <a:gdLst/>
              <a:ahLst/>
              <a:cxnLst/>
              <a:rect l="l" t="t" r="r" b="b"/>
              <a:pathLst>
                <a:path w="88173" h="84217">
                  <a:moveTo>
                    <a:pt x="0" y="0"/>
                  </a:moveTo>
                  <a:lnTo>
                    <a:pt x="88173" y="0"/>
                  </a:lnTo>
                  <a:lnTo>
                    <a:pt x="88173" y="84216"/>
                  </a:lnTo>
                  <a:lnTo>
                    <a:pt x="0" y="84216"/>
                  </a:lnTo>
                  <a:lnTo>
                    <a:pt x="0" y="0"/>
                  </a:lnTo>
                  <a:close/>
                </a:path>
              </a:pathLst>
            </a:custGeom>
            <a:blipFill>
              <a:blip r:embed="rId3"/>
              <a:stretch>
                <a:fillRect/>
              </a:stretch>
            </a:blipFill>
          </p:spPr>
          <p:txBody>
            <a:bodyPr/>
            <a:lstStyle/>
            <a:p>
              <a:endParaRPr lang="en-US"/>
            </a:p>
          </p:txBody>
        </p:sp>
      </p:grpSp>
      <p:sp>
        <p:nvSpPr>
          <p:cNvPr id="10" name="Freeform 10"/>
          <p:cNvSpPr/>
          <p:nvPr/>
        </p:nvSpPr>
        <p:spPr>
          <a:xfrm>
            <a:off x="7313887" y="5142403"/>
            <a:ext cx="2243326" cy="2243326"/>
          </a:xfrm>
          <a:custGeom>
            <a:avLst/>
            <a:gdLst/>
            <a:ahLst/>
            <a:cxnLst/>
            <a:rect l="l" t="t" r="r" b="b"/>
            <a:pathLst>
              <a:path w="2243326" h="2243326">
                <a:moveTo>
                  <a:pt x="0" y="0"/>
                </a:moveTo>
                <a:lnTo>
                  <a:pt x="2243326" y="0"/>
                </a:lnTo>
                <a:lnTo>
                  <a:pt x="2243326" y="2243326"/>
                </a:lnTo>
                <a:lnTo>
                  <a:pt x="0" y="2243326"/>
                </a:lnTo>
                <a:lnTo>
                  <a:pt x="0" y="0"/>
                </a:lnTo>
                <a:close/>
              </a:path>
            </a:pathLst>
          </a:custGeom>
          <a:blipFill>
            <a:blip r:embed="rId4"/>
            <a:stretch>
              <a:fillRect/>
            </a:stretch>
          </a:blipFill>
        </p:spPr>
        <p:txBody>
          <a:bodyPr/>
          <a:lstStyle/>
          <a:p>
            <a:endParaRPr lang="en-US"/>
          </a:p>
        </p:txBody>
      </p:sp>
      <p:sp>
        <p:nvSpPr>
          <p:cNvPr id="11" name="TextBox 11"/>
          <p:cNvSpPr txBox="1"/>
          <p:nvPr/>
        </p:nvSpPr>
        <p:spPr>
          <a:xfrm>
            <a:off x="3447977" y="3414646"/>
            <a:ext cx="3221230" cy="1989809"/>
          </a:xfrm>
          <a:prstGeom prst="rect">
            <a:avLst/>
          </a:prstGeom>
        </p:spPr>
        <p:txBody>
          <a:bodyPr lIns="0" tIns="0" rIns="0" bIns="0" rtlCol="0" anchor="t">
            <a:spAutoFit/>
          </a:bodyPr>
          <a:lstStyle/>
          <a:p>
            <a:pPr algn="l">
              <a:lnSpc>
                <a:spcPts val="1417"/>
              </a:lnSpc>
            </a:pPr>
            <a:r>
              <a:rPr lang="en-US" sz="1300">
                <a:solidFill>
                  <a:srgbClr val="000000"/>
                </a:solidFill>
                <a:latin typeface="Radley"/>
                <a:ea typeface="Radley"/>
                <a:cs typeface="Radley"/>
                <a:sym typeface="Radley"/>
              </a:rPr>
              <a:t>1. Provide evidence-based knowledge of the latest techniques, applications, and treatments related to wound, ostomy, and continence care. </a:t>
            </a:r>
          </a:p>
          <a:p>
            <a:pPr algn="l">
              <a:lnSpc>
                <a:spcPts val="840"/>
              </a:lnSpc>
              <a:spcBef>
                <a:spcPct val="0"/>
              </a:spcBef>
            </a:pPr>
            <a:endParaRPr lang="en-US" sz="1300">
              <a:solidFill>
                <a:srgbClr val="000000"/>
              </a:solidFill>
              <a:latin typeface="Radley"/>
              <a:ea typeface="Radley"/>
              <a:cs typeface="Radley"/>
              <a:sym typeface="Radley"/>
            </a:endParaRPr>
          </a:p>
          <a:p>
            <a:pPr algn="l">
              <a:lnSpc>
                <a:spcPts val="1417"/>
              </a:lnSpc>
            </a:pPr>
            <a:r>
              <a:rPr lang="en-US" sz="1300">
                <a:solidFill>
                  <a:srgbClr val="000000"/>
                </a:solidFill>
                <a:latin typeface="Radley"/>
                <a:ea typeface="Radley"/>
                <a:cs typeface="Radley"/>
                <a:sym typeface="Radley"/>
              </a:rPr>
              <a:t>2. Discuss advances in clinical knowledge and practice impacting individuals affected by wound, ostomy, and continence care. </a:t>
            </a:r>
          </a:p>
          <a:p>
            <a:pPr algn="l">
              <a:lnSpc>
                <a:spcPts val="839"/>
              </a:lnSpc>
              <a:spcBef>
                <a:spcPct val="0"/>
              </a:spcBef>
            </a:pPr>
            <a:endParaRPr lang="en-US" sz="1300">
              <a:solidFill>
                <a:srgbClr val="000000"/>
              </a:solidFill>
              <a:latin typeface="Radley"/>
              <a:ea typeface="Radley"/>
              <a:cs typeface="Radley"/>
              <a:sym typeface="Radley"/>
            </a:endParaRPr>
          </a:p>
          <a:p>
            <a:pPr algn="l">
              <a:lnSpc>
                <a:spcPts val="1417"/>
              </a:lnSpc>
            </a:pPr>
            <a:r>
              <a:rPr lang="en-US" sz="1300">
                <a:solidFill>
                  <a:srgbClr val="000000"/>
                </a:solidFill>
                <a:latin typeface="Radley"/>
                <a:ea typeface="Radley"/>
                <a:cs typeface="Radley"/>
                <a:sym typeface="Radley"/>
              </a:rPr>
              <a:t>3. Participate in networking opportunities and collaboration with other conference participants.</a:t>
            </a:r>
          </a:p>
        </p:txBody>
      </p:sp>
      <p:sp>
        <p:nvSpPr>
          <p:cNvPr id="12" name="TextBox 12"/>
          <p:cNvSpPr txBox="1"/>
          <p:nvPr/>
        </p:nvSpPr>
        <p:spPr>
          <a:xfrm>
            <a:off x="3806661" y="3077080"/>
            <a:ext cx="2257714" cy="328041"/>
          </a:xfrm>
          <a:prstGeom prst="rect">
            <a:avLst/>
          </a:prstGeom>
        </p:spPr>
        <p:txBody>
          <a:bodyPr lIns="0" tIns="0" rIns="0" bIns="0" rtlCol="0" anchor="t">
            <a:spAutoFit/>
          </a:bodyPr>
          <a:lstStyle/>
          <a:p>
            <a:pPr algn="ctr">
              <a:lnSpc>
                <a:spcPts val="2562"/>
              </a:lnSpc>
            </a:pPr>
            <a:r>
              <a:rPr lang="en-US" sz="2100">
                <a:solidFill>
                  <a:srgbClr val="000000"/>
                </a:solidFill>
                <a:latin typeface="Archivo Black"/>
                <a:ea typeface="Archivo Black"/>
                <a:cs typeface="Archivo Black"/>
                <a:sym typeface="Archivo Black"/>
              </a:rPr>
              <a:t>Objectives</a:t>
            </a:r>
          </a:p>
        </p:txBody>
      </p:sp>
      <p:sp>
        <p:nvSpPr>
          <p:cNvPr id="13" name="TextBox 13"/>
          <p:cNvSpPr txBox="1"/>
          <p:nvPr/>
        </p:nvSpPr>
        <p:spPr>
          <a:xfrm>
            <a:off x="3447977" y="1398765"/>
            <a:ext cx="3127555" cy="1463167"/>
          </a:xfrm>
          <a:prstGeom prst="rect">
            <a:avLst/>
          </a:prstGeom>
        </p:spPr>
        <p:txBody>
          <a:bodyPr lIns="0" tIns="0" rIns="0" bIns="0" rtlCol="0" anchor="t">
            <a:spAutoFit/>
          </a:bodyPr>
          <a:lstStyle/>
          <a:p>
            <a:pPr algn="l">
              <a:lnSpc>
                <a:spcPts val="1664"/>
              </a:lnSpc>
            </a:pPr>
            <a:r>
              <a:rPr lang="en-US" sz="1300">
                <a:solidFill>
                  <a:srgbClr val="000000"/>
                </a:solidFill>
                <a:latin typeface="Radley"/>
                <a:ea typeface="Radley"/>
                <a:cs typeface="Radley"/>
                <a:sym typeface="Radley"/>
              </a:rPr>
              <a:t>This conference is for nurses in all settings working with patients with wounds, ostomies and/or continence issues. We also invite APRNs, PAs, nurse managers, nurse administrators, nurse educators and physical therapists. Nursing students are always welcome.</a:t>
            </a:r>
          </a:p>
        </p:txBody>
      </p:sp>
      <p:sp>
        <p:nvSpPr>
          <p:cNvPr id="14" name="TextBox 14"/>
          <p:cNvSpPr txBox="1"/>
          <p:nvPr/>
        </p:nvSpPr>
        <p:spPr>
          <a:xfrm>
            <a:off x="3774695" y="1064919"/>
            <a:ext cx="2423558" cy="328041"/>
          </a:xfrm>
          <a:prstGeom prst="rect">
            <a:avLst/>
          </a:prstGeom>
        </p:spPr>
        <p:txBody>
          <a:bodyPr lIns="0" tIns="0" rIns="0" bIns="0" rtlCol="0" anchor="t">
            <a:spAutoFit/>
          </a:bodyPr>
          <a:lstStyle/>
          <a:p>
            <a:pPr algn="l">
              <a:lnSpc>
                <a:spcPts val="2562"/>
              </a:lnSpc>
            </a:pPr>
            <a:r>
              <a:rPr lang="en-US" sz="2100">
                <a:solidFill>
                  <a:srgbClr val="000000"/>
                </a:solidFill>
                <a:latin typeface="Archivo Black"/>
                <a:ea typeface="Archivo Black"/>
                <a:cs typeface="Archivo Black"/>
                <a:sym typeface="Archivo Black"/>
              </a:rPr>
              <a:t>Target Audience</a:t>
            </a:r>
          </a:p>
        </p:txBody>
      </p:sp>
      <p:sp>
        <p:nvSpPr>
          <p:cNvPr id="15" name="TextBox 15"/>
          <p:cNvSpPr txBox="1"/>
          <p:nvPr/>
        </p:nvSpPr>
        <p:spPr>
          <a:xfrm>
            <a:off x="3512979" y="5711015"/>
            <a:ext cx="2946989" cy="1808291"/>
          </a:xfrm>
          <a:prstGeom prst="rect">
            <a:avLst/>
          </a:prstGeom>
        </p:spPr>
        <p:txBody>
          <a:bodyPr lIns="0" tIns="0" rIns="0" bIns="0" rtlCol="0" anchor="t">
            <a:spAutoFit/>
          </a:bodyPr>
          <a:lstStyle/>
          <a:p>
            <a:pPr algn="ctr">
              <a:lnSpc>
                <a:spcPts val="1819"/>
              </a:lnSpc>
              <a:spcBef>
                <a:spcPct val="0"/>
              </a:spcBef>
            </a:pPr>
            <a:endParaRPr/>
          </a:p>
          <a:p>
            <a:pPr algn="ctr">
              <a:lnSpc>
                <a:spcPts val="1680"/>
              </a:lnSpc>
              <a:spcBef>
                <a:spcPct val="0"/>
              </a:spcBef>
            </a:pPr>
            <a:r>
              <a:rPr lang="en-US" sz="1200">
                <a:solidFill>
                  <a:srgbClr val="000000"/>
                </a:solidFill>
                <a:latin typeface="Radley"/>
                <a:ea typeface="Radley"/>
                <a:cs typeface="Radley"/>
                <a:sym typeface="Radley"/>
              </a:rPr>
              <a:t>Early Bird Registration  $50  </a:t>
            </a:r>
          </a:p>
          <a:p>
            <a:pPr algn="ctr">
              <a:lnSpc>
                <a:spcPts val="1680"/>
              </a:lnSpc>
              <a:spcBef>
                <a:spcPct val="0"/>
              </a:spcBef>
            </a:pPr>
            <a:r>
              <a:rPr lang="en-US" sz="1200">
                <a:solidFill>
                  <a:srgbClr val="000000"/>
                </a:solidFill>
                <a:latin typeface="Radley"/>
                <a:ea typeface="Radley"/>
                <a:cs typeface="Radley"/>
                <a:sym typeface="Radley"/>
              </a:rPr>
              <a:t>After August 28 $75</a:t>
            </a:r>
          </a:p>
          <a:p>
            <a:pPr algn="ctr">
              <a:lnSpc>
                <a:spcPts val="1680"/>
              </a:lnSpc>
              <a:spcBef>
                <a:spcPct val="0"/>
              </a:spcBef>
            </a:pPr>
            <a:r>
              <a:rPr lang="en-US" sz="1200">
                <a:solidFill>
                  <a:srgbClr val="000000"/>
                </a:solidFill>
                <a:latin typeface="Radley"/>
                <a:ea typeface="Radley"/>
                <a:cs typeface="Radley"/>
                <a:sym typeface="Radley"/>
              </a:rPr>
              <a:t>Day of  $90</a:t>
            </a:r>
          </a:p>
          <a:p>
            <a:pPr algn="ctr">
              <a:lnSpc>
                <a:spcPts val="1119"/>
              </a:lnSpc>
              <a:spcBef>
                <a:spcPct val="0"/>
              </a:spcBef>
            </a:pPr>
            <a:endParaRPr lang="en-US" sz="1200">
              <a:solidFill>
                <a:srgbClr val="000000"/>
              </a:solidFill>
              <a:latin typeface="Radley"/>
              <a:ea typeface="Radley"/>
              <a:cs typeface="Radley"/>
              <a:sym typeface="Radley"/>
            </a:endParaRPr>
          </a:p>
          <a:p>
            <a:pPr algn="ctr">
              <a:lnSpc>
                <a:spcPts val="1539"/>
              </a:lnSpc>
              <a:spcBef>
                <a:spcPct val="0"/>
              </a:spcBef>
            </a:pPr>
            <a:r>
              <a:rPr lang="en-US" sz="1099">
                <a:solidFill>
                  <a:srgbClr val="000000"/>
                </a:solidFill>
                <a:latin typeface="Radley"/>
                <a:ea typeface="Radley"/>
                <a:cs typeface="Radley"/>
                <a:sym typeface="Radley"/>
              </a:rPr>
              <a:t> Contact "Mideast Chapter" with questions </a:t>
            </a:r>
            <a:r>
              <a:rPr lang="en-US" sz="1099">
                <a:solidFill>
                  <a:srgbClr val="0D0C08"/>
                </a:solidFill>
                <a:latin typeface="Radley"/>
                <a:ea typeface="Radley"/>
                <a:cs typeface="Radley"/>
                <a:sym typeface="Radley"/>
              </a:rPr>
              <a:t>mideastregionwocn@gmail.com</a:t>
            </a:r>
          </a:p>
          <a:p>
            <a:pPr algn="ctr">
              <a:lnSpc>
                <a:spcPts val="980"/>
              </a:lnSpc>
              <a:spcBef>
                <a:spcPct val="0"/>
              </a:spcBef>
            </a:pPr>
            <a:endParaRPr lang="en-US" sz="1099">
              <a:solidFill>
                <a:srgbClr val="0D0C08"/>
              </a:solidFill>
              <a:latin typeface="Radley"/>
              <a:ea typeface="Radley"/>
              <a:cs typeface="Radley"/>
              <a:sym typeface="Radley"/>
            </a:endParaRPr>
          </a:p>
          <a:p>
            <a:pPr algn="ctr">
              <a:lnSpc>
                <a:spcPts val="1260"/>
              </a:lnSpc>
              <a:spcBef>
                <a:spcPct val="0"/>
              </a:spcBef>
            </a:pPr>
            <a:r>
              <a:rPr lang="en-US" sz="900">
                <a:solidFill>
                  <a:srgbClr val="000000"/>
                </a:solidFill>
                <a:latin typeface="Radley"/>
                <a:ea typeface="Radley"/>
                <a:cs typeface="Radley"/>
                <a:sym typeface="Radley"/>
              </a:rPr>
              <a:t>There are no refunds on registration but the registration is transferable for another person to attend this year.</a:t>
            </a:r>
          </a:p>
        </p:txBody>
      </p:sp>
      <p:sp>
        <p:nvSpPr>
          <p:cNvPr id="16" name="TextBox 16"/>
          <p:cNvSpPr txBox="1"/>
          <p:nvPr/>
        </p:nvSpPr>
        <p:spPr>
          <a:xfrm>
            <a:off x="3806661" y="5570807"/>
            <a:ext cx="2257714" cy="328041"/>
          </a:xfrm>
          <a:prstGeom prst="rect">
            <a:avLst/>
          </a:prstGeom>
        </p:spPr>
        <p:txBody>
          <a:bodyPr lIns="0" tIns="0" rIns="0" bIns="0" rtlCol="0" anchor="t">
            <a:spAutoFit/>
          </a:bodyPr>
          <a:lstStyle/>
          <a:p>
            <a:pPr algn="ctr">
              <a:lnSpc>
                <a:spcPts val="2562"/>
              </a:lnSpc>
            </a:pPr>
            <a:r>
              <a:rPr lang="en-US" sz="2100">
                <a:solidFill>
                  <a:srgbClr val="000000"/>
                </a:solidFill>
                <a:latin typeface="Archivo Black"/>
                <a:ea typeface="Archivo Black"/>
                <a:cs typeface="Archivo Black"/>
                <a:sym typeface="Archivo Black"/>
              </a:rPr>
              <a:t>Registration</a:t>
            </a:r>
          </a:p>
        </p:txBody>
      </p:sp>
      <p:sp>
        <p:nvSpPr>
          <p:cNvPr id="17" name="TextBox 17"/>
          <p:cNvSpPr txBox="1"/>
          <p:nvPr/>
        </p:nvSpPr>
        <p:spPr>
          <a:xfrm>
            <a:off x="177396" y="1164958"/>
            <a:ext cx="3066472" cy="6344058"/>
          </a:xfrm>
          <a:prstGeom prst="rect">
            <a:avLst/>
          </a:prstGeom>
        </p:spPr>
        <p:txBody>
          <a:bodyPr lIns="0" tIns="0" rIns="0" bIns="0" rtlCol="0" anchor="t">
            <a:spAutoFit/>
          </a:bodyPr>
          <a:lstStyle/>
          <a:p>
            <a:pPr algn="l">
              <a:lnSpc>
                <a:spcPts val="1178"/>
              </a:lnSpc>
            </a:pPr>
            <a:endParaRPr/>
          </a:p>
          <a:p>
            <a:pPr algn="l">
              <a:lnSpc>
                <a:spcPts val="1178"/>
              </a:lnSpc>
            </a:pPr>
            <a:endParaRPr/>
          </a:p>
          <a:p>
            <a:pPr algn="l">
              <a:lnSpc>
                <a:spcPts val="1414"/>
              </a:lnSpc>
            </a:pPr>
            <a:r>
              <a:rPr lang="en-US" sz="1219">
                <a:solidFill>
                  <a:srgbClr val="000000"/>
                </a:solidFill>
                <a:latin typeface="Radley"/>
                <a:ea typeface="Radley"/>
                <a:cs typeface="Radley"/>
                <a:sym typeface="Radley"/>
              </a:rPr>
              <a:t>This activity has been submitted to the Ohio Nurses Association for approval to award contact hours. The Ohio Nurses Association is an Ohio Board of Nursing approver of nursing continuing education. (OBN-001-91)</a:t>
            </a:r>
          </a:p>
          <a:p>
            <a:pPr algn="l">
              <a:lnSpc>
                <a:spcPts val="1414"/>
              </a:lnSpc>
            </a:pPr>
            <a:endParaRPr lang="en-US" sz="1219">
              <a:solidFill>
                <a:srgbClr val="000000"/>
              </a:solidFill>
              <a:latin typeface="Radley"/>
              <a:ea typeface="Radley"/>
              <a:cs typeface="Radley"/>
              <a:sym typeface="Radley"/>
            </a:endParaRPr>
          </a:p>
          <a:p>
            <a:pPr algn="l">
              <a:lnSpc>
                <a:spcPts val="1414"/>
              </a:lnSpc>
            </a:pPr>
            <a:r>
              <a:rPr lang="en-US" sz="1219">
                <a:solidFill>
                  <a:srgbClr val="000000"/>
                </a:solidFill>
                <a:latin typeface="Radley"/>
                <a:ea typeface="Radley"/>
                <a:cs typeface="Radley"/>
                <a:sym typeface="Radley"/>
              </a:rPr>
              <a:t>In support of improving patient care,</a:t>
            </a:r>
          </a:p>
          <a:p>
            <a:pPr algn="l">
              <a:lnSpc>
                <a:spcPts val="1414"/>
              </a:lnSpc>
            </a:pPr>
            <a:r>
              <a:rPr lang="en-US" sz="1219">
                <a:solidFill>
                  <a:srgbClr val="000000"/>
                </a:solidFill>
                <a:latin typeface="Radley"/>
                <a:ea typeface="Radley"/>
                <a:cs typeface="Radley"/>
                <a:sym typeface="Radley"/>
              </a:rPr>
              <a:t>this activity has been planned and implemented by the Mideast Chapter of the WOCN Society™ </a:t>
            </a:r>
          </a:p>
          <a:p>
            <a:pPr algn="l">
              <a:lnSpc>
                <a:spcPts val="1178"/>
              </a:lnSpc>
            </a:pPr>
            <a:endParaRPr lang="en-US" sz="1219">
              <a:solidFill>
                <a:srgbClr val="000000"/>
              </a:solidFill>
              <a:latin typeface="Radley"/>
              <a:ea typeface="Radley"/>
              <a:cs typeface="Radley"/>
              <a:sym typeface="Radley"/>
            </a:endParaRPr>
          </a:p>
          <a:p>
            <a:pPr algn="l">
              <a:lnSpc>
                <a:spcPts val="1178"/>
              </a:lnSpc>
            </a:pPr>
            <a:endParaRPr lang="en-US" sz="1219">
              <a:solidFill>
                <a:srgbClr val="000000"/>
              </a:solidFill>
              <a:latin typeface="Radley"/>
              <a:ea typeface="Radley"/>
              <a:cs typeface="Radley"/>
              <a:sym typeface="Radley"/>
            </a:endParaRPr>
          </a:p>
          <a:p>
            <a:pPr algn="l">
              <a:lnSpc>
                <a:spcPts val="1178"/>
              </a:lnSpc>
            </a:pPr>
            <a:endParaRPr lang="en-US" sz="1219">
              <a:solidFill>
                <a:srgbClr val="000000"/>
              </a:solidFill>
              <a:latin typeface="Radley"/>
              <a:ea typeface="Radley"/>
              <a:cs typeface="Radley"/>
              <a:sym typeface="Radley"/>
            </a:endParaRPr>
          </a:p>
          <a:p>
            <a:pPr algn="l">
              <a:lnSpc>
                <a:spcPts val="1178"/>
              </a:lnSpc>
            </a:pPr>
            <a:endParaRPr lang="en-US" sz="1219">
              <a:solidFill>
                <a:srgbClr val="000000"/>
              </a:solidFill>
              <a:latin typeface="Radley"/>
              <a:ea typeface="Radley"/>
              <a:cs typeface="Radley"/>
              <a:sym typeface="Radley"/>
            </a:endParaRPr>
          </a:p>
          <a:p>
            <a:pPr algn="l">
              <a:lnSpc>
                <a:spcPts val="1178"/>
              </a:lnSpc>
            </a:pPr>
            <a:endParaRPr lang="en-US" sz="1219">
              <a:solidFill>
                <a:srgbClr val="000000"/>
              </a:solidFill>
              <a:latin typeface="Radley"/>
              <a:ea typeface="Radley"/>
              <a:cs typeface="Radley"/>
              <a:sym typeface="Radley"/>
            </a:endParaRPr>
          </a:p>
          <a:p>
            <a:pPr algn="l">
              <a:lnSpc>
                <a:spcPts val="1178"/>
              </a:lnSpc>
            </a:pPr>
            <a:endParaRPr lang="en-US" sz="1219">
              <a:solidFill>
                <a:srgbClr val="000000"/>
              </a:solidFill>
              <a:latin typeface="Radley"/>
              <a:ea typeface="Radley"/>
              <a:cs typeface="Radley"/>
              <a:sym typeface="Radley"/>
            </a:endParaRPr>
          </a:p>
          <a:p>
            <a:pPr algn="l">
              <a:lnSpc>
                <a:spcPts val="1178"/>
              </a:lnSpc>
            </a:pPr>
            <a:endParaRPr lang="en-US" sz="1219">
              <a:solidFill>
                <a:srgbClr val="000000"/>
              </a:solidFill>
              <a:latin typeface="Radley"/>
              <a:ea typeface="Radley"/>
              <a:cs typeface="Radley"/>
              <a:sym typeface="Radley"/>
            </a:endParaRPr>
          </a:p>
          <a:p>
            <a:pPr algn="l">
              <a:lnSpc>
                <a:spcPts val="1178"/>
              </a:lnSpc>
            </a:pPr>
            <a:endParaRPr lang="en-US" sz="1219">
              <a:solidFill>
                <a:srgbClr val="000000"/>
              </a:solidFill>
              <a:latin typeface="Radley"/>
              <a:ea typeface="Radley"/>
              <a:cs typeface="Radley"/>
              <a:sym typeface="Radley"/>
            </a:endParaRPr>
          </a:p>
          <a:p>
            <a:pPr algn="l">
              <a:lnSpc>
                <a:spcPts val="1178"/>
              </a:lnSpc>
            </a:pPr>
            <a:endParaRPr lang="en-US" sz="1219">
              <a:solidFill>
                <a:srgbClr val="000000"/>
              </a:solidFill>
              <a:latin typeface="Radley"/>
              <a:ea typeface="Radley"/>
              <a:cs typeface="Radley"/>
              <a:sym typeface="Radley"/>
            </a:endParaRPr>
          </a:p>
          <a:p>
            <a:pPr algn="l">
              <a:lnSpc>
                <a:spcPts val="1178"/>
              </a:lnSpc>
            </a:pPr>
            <a:endParaRPr lang="en-US" sz="1219">
              <a:solidFill>
                <a:srgbClr val="000000"/>
              </a:solidFill>
              <a:latin typeface="Radley"/>
              <a:ea typeface="Radley"/>
              <a:cs typeface="Radley"/>
              <a:sym typeface="Radley"/>
            </a:endParaRPr>
          </a:p>
          <a:p>
            <a:pPr algn="l">
              <a:lnSpc>
                <a:spcPts val="1178"/>
              </a:lnSpc>
            </a:pPr>
            <a:endParaRPr lang="en-US" sz="1219">
              <a:solidFill>
                <a:srgbClr val="000000"/>
              </a:solidFill>
              <a:latin typeface="Radley"/>
              <a:ea typeface="Radley"/>
              <a:cs typeface="Radley"/>
              <a:sym typeface="Radley"/>
            </a:endParaRPr>
          </a:p>
          <a:p>
            <a:pPr algn="l">
              <a:lnSpc>
                <a:spcPts val="1178"/>
              </a:lnSpc>
            </a:pPr>
            <a:endParaRPr lang="en-US" sz="1219">
              <a:solidFill>
                <a:srgbClr val="000000"/>
              </a:solidFill>
              <a:latin typeface="Radley"/>
              <a:ea typeface="Radley"/>
              <a:cs typeface="Radley"/>
              <a:sym typeface="Radley"/>
            </a:endParaRPr>
          </a:p>
          <a:p>
            <a:pPr algn="l">
              <a:lnSpc>
                <a:spcPts val="1178"/>
              </a:lnSpc>
            </a:pPr>
            <a:endParaRPr lang="en-US" sz="1219">
              <a:solidFill>
                <a:srgbClr val="000000"/>
              </a:solidFill>
              <a:latin typeface="Radley"/>
              <a:ea typeface="Radley"/>
              <a:cs typeface="Radley"/>
              <a:sym typeface="Radley"/>
            </a:endParaRPr>
          </a:p>
          <a:p>
            <a:pPr algn="l">
              <a:lnSpc>
                <a:spcPts val="1178"/>
              </a:lnSpc>
            </a:pPr>
            <a:endParaRPr lang="en-US" sz="1219">
              <a:solidFill>
                <a:srgbClr val="000000"/>
              </a:solidFill>
              <a:latin typeface="Radley"/>
              <a:ea typeface="Radley"/>
              <a:cs typeface="Radley"/>
              <a:sym typeface="Radley"/>
            </a:endParaRPr>
          </a:p>
          <a:p>
            <a:pPr algn="l">
              <a:lnSpc>
                <a:spcPts val="1178"/>
              </a:lnSpc>
            </a:pPr>
            <a:endParaRPr lang="en-US" sz="1219">
              <a:solidFill>
                <a:srgbClr val="000000"/>
              </a:solidFill>
              <a:latin typeface="Radley"/>
              <a:ea typeface="Radley"/>
              <a:cs typeface="Radley"/>
              <a:sym typeface="Radley"/>
            </a:endParaRPr>
          </a:p>
          <a:p>
            <a:pPr algn="l">
              <a:lnSpc>
                <a:spcPts val="2003"/>
              </a:lnSpc>
            </a:pPr>
            <a:r>
              <a:rPr lang="en-US" sz="1727">
                <a:solidFill>
                  <a:srgbClr val="000000"/>
                </a:solidFill>
                <a:latin typeface="Archivo Black"/>
                <a:ea typeface="Archivo Black"/>
                <a:cs typeface="Archivo Black"/>
                <a:sym typeface="Archivo Black"/>
              </a:rPr>
              <a:t>  </a:t>
            </a:r>
          </a:p>
          <a:p>
            <a:pPr algn="l">
              <a:lnSpc>
                <a:spcPts val="1178"/>
              </a:lnSpc>
            </a:pPr>
            <a:endParaRPr lang="en-US" sz="1727">
              <a:solidFill>
                <a:srgbClr val="000000"/>
              </a:solidFill>
              <a:latin typeface="Archivo Black"/>
              <a:ea typeface="Archivo Black"/>
              <a:cs typeface="Archivo Black"/>
              <a:sym typeface="Archivo Black"/>
            </a:endParaRPr>
          </a:p>
          <a:p>
            <a:pPr algn="l">
              <a:lnSpc>
                <a:spcPts val="1178"/>
              </a:lnSpc>
            </a:pPr>
            <a:endParaRPr lang="en-US" sz="1727">
              <a:solidFill>
                <a:srgbClr val="000000"/>
              </a:solidFill>
              <a:latin typeface="Archivo Black"/>
              <a:ea typeface="Archivo Black"/>
              <a:cs typeface="Archivo Black"/>
              <a:sym typeface="Archivo Black"/>
            </a:endParaRPr>
          </a:p>
          <a:p>
            <a:pPr algn="l">
              <a:lnSpc>
                <a:spcPts val="1178"/>
              </a:lnSpc>
            </a:pPr>
            <a:endParaRPr lang="en-US" sz="1727">
              <a:solidFill>
                <a:srgbClr val="000000"/>
              </a:solidFill>
              <a:latin typeface="Archivo Black"/>
              <a:ea typeface="Archivo Black"/>
              <a:cs typeface="Archivo Black"/>
              <a:sym typeface="Archivo Black"/>
            </a:endParaRPr>
          </a:p>
          <a:p>
            <a:pPr algn="l">
              <a:lnSpc>
                <a:spcPts val="1178"/>
              </a:lnSpc>
            </a:pPr>
            <a:endParaRPr lang="en-US" sz="1727">
              <a:solidFill>
                <a:srgbClr val="000000"/>
              </a:solidFill>
              <a:latin typeface="Archivo Black"/>
              <a:ea typeface="Archivo Black"/>
              <a:cs typeface="Archivo Black"/>
              <a:sym typeface="Archivo Black"/>
            </a:endParaRPr>
          </a:p>
          <a:p>
            <a:pPr algn="l">
              <a:lnSpc>
                <a:spcPts val="1178"/>
              </a:lnSpc>
            </a:pPr>
            <a:endParaRPr lang="en-US" sz="1727">
              <a:solidFill>
                <a:srgbClr val="000000"/>
              </a:solidFill>
              <a:latin typeface="Archivo Black"/>
              <a:ea typeface="Archivo Black"/>
              <a:cs typeface="Archivo Black"/>
              <a:sym typeface="Archivo Black"/>
            </a:endParaRPr>
          </a:p>
          <a:p>
            <a:pPr algn="l">
              <a:lnSpc>
                <a:spcPts val="1178"/>
              </a:lnSpc>
            </a:pPr>
            <a:r>
              <a:rPr lang="en-US" sz="1016">
                <a:solidFill>
                  <a:srgbClr val="000000"/>
                </a:solidFill>
                <a:latin typeface="Radley"/>
                <a:ea typeface="Radley"/>
                <a:cs typeface="Radley"/>
                <a:sym typeface="Radley"/>
              </a:rPr>
              <a:t>  </a:t>
            </a:r>
          </a:p>
          <a:p>
            <a:pPr algn="l">
              <a:lnSpc>
                <a:spcPts val="1178"/>
              </a:lnSpc>
            </a:pPr>
            <a:endParaRPr lang="en-US" sz="1016">
              <a:solidFill>
                <a:srgbClr val="000000"/>
              </a:solidFill>
              <a:latin typeface="Radley"/>
              <a:ea typeface="Radley"/>
              <a:cs typeface="Radley"/>
              <a:sym typeface="Radley"/>
            </a:endParaRPr>
          </a:p>
          <a:p>
            <a:pPr algn="l">
              <a:lnSpc>
                <a:spcPts val="1178"/>
              </a:lnSpc>
            </a:pPr>
            <a:endParaRPr lang="en-US" sz="1016">
              <a:solidFill>
                <a:srgbClr val="000000"/>
              </a:solidFill>
              <a:latin typeface="Radley"/>
              <a:ea typeface="Radley"/>
              <a:cs typeface="Radley"/>
              <a:sym typeface="Radley"/>
            </a:endParaRPr>
          </a:p>
          <a:p>
            <a:pPr algn="l">
              <a:lnSpc>
                <a:spcPts val="1178"/>
              </a:lnSpc>
            </a:pPr>
            <a:endParaRPr lang="en-US" sz="1016">
              <a:solidFill>
                <a:srgbClr val="000000"/>
              </a:solidFill>
              <a:latin typeface="Radley"/>
              <a:ea typeface="Radley"/>
              <a:cs typeface="Radley"/>
              <a:sym typeface="Radley"/>
            </a:endParaRPr>
          </a:p>
          <a:p>
            <a:pPr algn="l">
              <a:lnSpc>
                <a:spcPts val="1178"/>
              </a:lnSpc>
            </a:pPr>
            <a:endParaRPr lang="en-US" sz="1016">
              <a:solidFill>
                <a:srgbClr val="000000"/>
              </a:solidFill>
              <a:latin typeface="Radley"/>
              <a:ea typeface="Radley"/>
              <a:cs typeface="Radley"/>
              <a:sym typeface="Radley"/>
            </a:endParaRPr>
          </a:p>
          <a:p>
            <a:pPr algn="l">
              <a:lnSpc>
                <a:spcPts val="1178"/>
              </a:lnSpc>
            </a:pPr>
            <a:endParaRPr lang="en-US" sz="1016">
              <a:solidFill>
                <a:srgbClr val="000000"/>
              </a:solidFill>
              <a:latin typeface="Radley"/>
              <a:ea typeface="Radley"/>
              <a:cs typeface="Radley"/>
              <a:sym typeface="Radley"/>
            </a:endParaRPr>
          </a:p>
          <a:p>
            <a:pPr algn="l">
              <a:lnSpc>
                <a:spcPts val="1178"/>
              </a:lnSpc>
            </a:pPr>
            <a:endParaRPr lang="en-US" sz="1016">
              <a:solidFill>
                <a:srgbClr val="000000"/>
              </a:solidFill>
              <a:latin typeface="Radley"/>
              <a:ea typeface="Radley"/>
              <a:cs typeface="Radley"/>
              <a:sym typeface="Radley"/>
            </a:endParaRPr>
          </a:p>
          <a:p>
            <a:pPr algn="l">
              <a:lnSpc>
                <a:spcPts val="1178"/>
              </a:lnSpc>
            </a:pPr>
            <a:endParaRPr lang="en-US" sz="1016">
              <a:solidFill>
                <a:srgbClr val="000000"/>
              </a:solidFill>
              <a:latin typeface="Radley"/>
              <a:ea typeface="Radley"/>
              <a:cs typeface="Radley"/>
              <a:sym typeface="Radley"/>
            </a:endParaRPr>
          </a:p>
        </p:txBody>
      </p:sp>
      <p:sp>
        <p:nvSpPr>
          <p:cNvPr id="18" name="TextBox 18"/>
          <p:cNvSpPr txBox="1"/>
          <p:nvPr/>
        </p:nvSpPr>
        <p:spPr>
          <a:xfrm>
            <a:off x="108000" y="1136383"/>
            <a:ext cx="3205263" cy="271907"/>
          </a:xfrm>
          <a:prstGeom prst="rect">
            <a:avLst/>
          </a:prstGeom>
        </p:spPr>
        <p:txBody>
          <a:bodyPr lIns="0" tIns="0" rIns="0" bIns="0" rtlCol="0" anchor="t">
            <a:spAutoFit/>
          </a:bodyPr>
          <a:lstStyle/>
          <a:p>
            <a:pPr marL="0" lvl="0" indent="0" algn="l">
              <a:lnSpc>
                <a:spcPts val="2074"/>
              </a:lnSpc>
              <a:spcBef>
                <a:spcPct val="0"/>
              </a:spcBef>
            </a:pPr>
            <a:r>
              <a:rPr lang="en-US" sz="1700">
                <a:solidFill>
                  <a:srgbClr val="000000"/>
                </a:solidFill>
                <a:latin typeface="Archivo Black"/>
                <a:ea typeface="Archivo Black"/>
                <a:cs typeface="Archivo Black"/>
                <a:sym typeface="Archivo Black"/>
              </a:rPr>
              <a:t> </a:t>
            </a:r>
            <a:r>
              <a:rPr lang="en-US" sz="1700" u="none" strike="noStrike">
                <a:solidFill>
                  <a:srgbClr val="000000"/>
                </a:solidFill>
                <a:latin typeface="Archivo Black"/>
                <a:ea typeface="Archivo Black"/>
                <a:cs typeface="Archivo Black"/>
                <a:sym typeface="Archivo Black"/>
              </a:rPr>
              <a:t>Accreditation Statement: </a:t>
            </a:r>
          </a:p>
        </p:txBody>
      </p:sp>
      <p:grpSp>
        <p:nvGrpSpPr>
          <p:cNvPr id="19" name="Group 19"/>
          <p:cNvGrpSpPr/>
          <p:nvPr/>
        </p:nvGrpSpPr>
        <p:grpSpPr>
          <a:xfrm>
            <a:off x="6710052" y="776159"/>
            <a:ext cx="3407831" cy="2310446"/>
            <a:chOff x="0" y="0"/>
            <a:chExt cx="4543775" cy="3080594"/>
          </a:xfrm>
        </p:grpSpPr>
        <p:sp>
          <p:nvSpPr>
            <p:cNvPr id="20" name="Freeform 20"/>
            <p:cNvSpPr/>
            <p:nvPr/>
          </p:nvSpPr>
          <p:spPr>
            <a:xfrm>
              <a:off x="150474" y="0"/>
              <a:ext cx="4101878" cy="3080594"/>
            </a:xfrm>
            <a:custGeom>
              <a:avLst/>
              <a:gdLst/>
              <a:ahLst/>
              <a:cxnLst/>
              <a:rect l="l" t="t" r="r" b="b"/>
              <a:pathLst>
                <a:path w="4101878" h="3080594">
                  <a:moveTo>
                    <a:pt x="0" y="0"/>
                  </a:moveTo>
                  <a:lnTo>
                    <a:pt x="4101878" y="0"/>
                  </a:lnTo>
                  <a:lnTo>
                    <a:pt x="4101878" y="3080594"/>
                  </a:lnTo>
                  <a:lnTo>
                    <a:pt x="0" y="3080594"/>
                  </a:lnTo>
                  <a:lnTo>
                    <a:pt x="0" y="0"/>
                  </a:lnTo>
                  <a:close/>
                </a:path>
              </a:pathLst>
            </a:custGeom>
            <a:blipFill>
              <a:blip r:embed="rId5"/>
              <a:stretch>
                <a:fillRect l="-16757" r="-16757"/>
              </a:stretch>
            </a:blipFill>
          </p:spPr>
          <p:txBody>
            <a:bodyPr/>
            <a:lstStyle/>
            <a:p>
              <a:endParaRPr lang="en-US"/>
            </a:p>
          </p:txBody>
        </p:sp>
        <p:sp>
          <p:nvSpPr>
            <p:cNvPr id="21" name="TextBox 21"/>
            <p:cNvSpPr txBox="1"/>
            <p:nvPr/>
          </p:nvSpPr>
          <p:spPr>
            <a:xfrm>
              <a:off x="245671" y="1449150"/>
              <a:ext cx="3911483" cy="548747"/>
            </a:xfrm>
            <a:prstGeom prst="rect">
              <a:avLst/>
            </a:prstGeom>
          </p:spPr>
          <p:txBody>
            <a:bodyPr lIns="0" tIns="0" rIns="0" bIns="0" rtlCol="0" anchor="t">
              <a:spAutoFit/>
            </a:bodyPr>
            <a:lstStyle/>
            <a:p>
              <a:pPr marL="0" lvl="0" indent="0" algn="ctr">
                <a:lnSpc>
                  <a:spcPts val="2889"/>
                </a:lnSpc>
              </a:pPr>
              <a:r>
                <a:rPr lang="en-US" sz="3175" u="none" strike="noStrike">
                  <a:solidFill>
                    <a:srgbClr val="FFFFFF"/>
                  </a:solidFill>
                  <a:latin typeface="Mervale Script"/>
                  <a:ea typeface="Mervale Script"/>
                  <a:cs typeface="Mervale Script"/>
                  <a:sym typeface="Mervale Script"/>
                </a:rPr>
                <a:t>Educational Symposium</a:t>
              </a:r>
            </a:p>
          </p:txBody>
        </p:sp>
        <p:sp>
          <p:nvSpPr>
            <p:cNvPr id="22" name="TextBox 22"/>
            <p:cNvSpPr txBox="1"/>
            <p:nvPr/>
          </p:nvSpPr>
          <p:spPr>
            <a:xfrm>
              <a:off x="640061" y="2035997"/>
              <a:ext cx="3263654" cy="381371"/>
            </a:xfrm>
            <a:prstGeom prst="rect">
              <a:avLst/>
            </a:prstGeom>
          </p:spPr>
          <p:txBody>
            <a:bodyPr lIns="0" tIns="0" rIns="0" bIns="0" rtlCol="0" anchor="t">
              <a:spAutoFit/>
            </a:bodyPr>
            <a:lstStyle/>
            <a:p>
              <a:pPr marL="0" lvl="0" indent="0" algn="ctr">
                <a:lnSpc>
                  <a:spcPts val="1140"/>
                </a:lnSpc>
                <a:spcBef>
                  <a:spcPct val="0"/>
                </a:spcBef>
              </a:pPr>
              <a:r>
                <a:rPr lang="en-US" sz="950" b="1" u="none" strike="noStrike">
                  <a:solidFill>
                    <a:srgbClr val="FFFFFF"/>
                  </a:solidFill>
                  <a:latin typeface="Literata Bold"/>
                  <a:ea typeface="Literata Bold"/>
                  <a:cs typeface="Literata Bold"/>
                  <a:sym typeface="Literata Bold"/>
                </a:rPr>
                <a:t> presented by the </a:t>
              </a:r>
            </a:p>
            <a:p>
              <a:pPr marL="0" lvl="0" indent="0" algn="ctr">
                <a:lnSpc>
                  <a:spcPts val="1140"/>
                </a:lnSpc>
                <a:spcBef>
                  <a:spcPct val="0"/>
                </a:spcBef>
              </a:pPr>
              <a:r>
                <a:rPr lang="en-US" sz="950" b="1" u="none" strike="noStrike">
                  <a:solidFill>
                    <a:srgbClr val="FFFFFF"/>
                  </a:solidFill>
                  <a:latin typeface="Literata Bold"/>
                  <a:ea typeface="Literata Bold"/>
                  <a:cs typeface="Literata Bold"/>
                  <a:sym typeface="Literata Bold"/>
                </a:rPr>
                <a:t>MidEast Chapter of the WOCN Society</a:t>
              </a:r>
            </a:p>
          </p:txBody>
        </p:sp>
        <p:sp>
          <p:nvSpPr>
            <p:cNvPr id="23" name="TextBox 23"/>
            <p:cNvSpPr txBox="1"/>
            <p:nvPr/>
          </p:nvSpPr>
          <p:spPr>
            <a:xfrm>
              <a:off x="869611" y="-85725"/>
              <a:ext cx="3107754" cy="1016336"/>
            </a:xfrm>
            <a:prstGeom prst="rect">
              <a:avLst/>
            </a:prstGeom>
          </p:spPr>
          <p:txBody>
            <a:bodyPr lIns="0" tIns="0" rIns="0" bIns="0" rtlCol="0" anchor="t">
              <a:spAutoFit/>
            </a:bodyPr>
            <a:lstStyle/>
            <a:p>
              <a:pPr marL="0" lvl="0" indent="0" algn="ctr">
                <a:lnSpc>
                  <a:spcPts val="6413"/>
                </a:lnSpc>
                <a:spcBef>
                  <a:spcPct val="0"/>
                </a:spcBef>
              </a:pPr>
              <a:r>
                <a:rPr lang="en-US" sz="4581">
                  <a:solidFill>
                    <a:srgbClr val="FFFFFF"/>
                  </a:solidFill>
                  <a:latin typeface="Mervale Script"/>
                  <a:ea typeface="Mervale Script"/>
                  <a:cs typeface="Mervale Script"/>
                  <a:sym typeface="Mervale Script"/>
                </a:rPr>
                <a:t>One Day</a:t>
              </a:r>
            </a:p>
          </p:txBody>
        </p:sp>
        <p:sp>
          <p:nvSpPr>
            <p:cNvPr id="24" name="TextBox 24"/>
            <p:cNvSpPr txBox="1"/>
            <p:nvPr/>
          </p:nvSpPr>
          <p:spPr>
            <a:xfrm>
              <a:off x="280961" y="902036"/>
              <a:ext cx="3840903" cy="409219"/>
            </a:xfrm>
            <a:prstGeom prst="rect">
              <a:avLst/>
            </a:prstGeom>
          </p:spPr>
          <p:txBody>
            <a:bodyPr lIns="0" tIns="0" rIns="0" bIns="0" rtlCol="0" anchor="t">
              <a:spAutoFit/>
            </a:bodyPr>
            <a:lstStyle/>
            <a:p>
              <a:pPr marL="0" lvl="0" indent="0" algn="ctr">
                <a:lnSpc>
                  <a:spcPts val="2639"/>
                </a:lnSpc>
                <a:spcBef>
                  <a:spcPct val="0"/>
                </a:spcBef>
              </a:pPr>
              <a:r>
                <a:rPr lang="en-US" sz="1885" u="none" strike="noStrike">
                  <a:solidFill>
                    <a:srgbClr val="FFFFFF"/>
                  </a:solidFill>
                  <a:latin typeface="Oilvare Base"/>
                  <a:ea typeface="Oilvare Base"/>
                  <a:cs typeface="Oilvare Base"/>
                  <a:sym typeface="Oilvare Base"/>
                </a:rPr>
                <a:t>September 19, 2026</a:t>
              </a:r>
            </a:p>
          </p:txBody>
        </p:sp>
        <p:sp>
          <p:nvSpPr>
            <p:cNvPr id="25" name="TextBox 25"/>
            <p:cNvSpPr txBox="1"/>
            <p:nvPr/>
          </p:nvSpPr>
          <p:spPr>
            <a:xfrm>
              <a:off x="0" y="2573116"/>
              <a:ext cx="4543775" cy="322908"/>
            </a:xfrm>
            <a:prstGeom prst="rect">
              <a:avLst/>
            </a:prstGeom>
          </p:spPr>
          <p:txBody>
            <a:bodyPr lIns="0" tIns="0" rIns="0" bIns="0" rtlCol="0" anchor="t">
              <a:spAutoFit/>
            </a:bodyPr>
            <a:lstStyle/>
            <a:p>
              <a:pPr algn="ctr">
                <a:lnSpc>
                  <a:spcPts val="976"/>
                </a:lnSpc>
                <a:spcBef>
                  <a:spcPct val="0"/>
                </a:spcBef>
              </a:pPr>
              <a:r>
                <a:rPr lang="en-US" sz="800">
                  <a:solidFill>
                    <a:srgbClr val="FFFFFF"/>
                  </a:solidFill>
                  <a:latin typeface="Archivo Black"/>
                  <a:ea typeface="Archivo Black"/>
                  <a:cs typeface="Archivo Black"/>
                  <a:sym typeface="Archivo Black"/>
                </a:rPr>
                <a:t>TriHealth Corporate Offices Wall Street</a:t>
              </a:r>
            </a:p>
            <a:p>
              <a:pPr algn="ctr">
                <a:lnSpc>
                  <a:spcPts val="976"/>
                </a:lnSpc>
                <a:spcBef>
                  <a:spcPct val="0"/>
                </a:spcBef>
              </a:pPr>
              <a:r>
                <a:rPr lang="en-US" sz="800">
                  <a:solidFill>
                    <a:srgbClr val="FFFFFF"/>
                  </a:solidFill>
                  <a:latin typeface="Archivo Black"/>
                  <a:ea typeface="Archivo Black"/>
                  <a:cs typeface="Archivo Black"/>
                  <a:sym typeface="Archivo Black"/>
                </a:rPr>
                <a:t>4750 Wesley Ave.  Norwood, Ohio 45212</a:t>
              </a:r>
            </a:p>
          </p:txBody>
        </p:sp>
      </p:grpSp>
      <p:sp>
        <p:nvSpPr>
          <p:cNvPr id="26" name="TextBox 26"/>
          <p:cNvSpPr txBox="1"/>
          <p:nvPr/>
        </p:nvSpPr>
        <p:spPr>
          <a:xfrm>
            <a:off x="7299499" y="4814362"/>
            <a:ext cx="2257714" cy="328041"/>
          </a:xfrm>
          <a:prstGeom prst="rect">
            <a:avLst/>
          </a:prstGeom>
        </p:spPr>
        <p:txBody>
          <a:bodyPr lIns="0" tIns="0" rIns="0" bIns="0" rtlCol="0" anchor="t">
            <a:spAutoFit/>
          </a:bodyPr>
          <a:lstStyle/>
          <a:p>
            <a:pPr algn="ctr">
              <a:lnSpc>
                <a:spcPts val="2562"/>
              </a:lnSpc>
            </a:pPr>
            <a:r>
              <a:rPr lang="en-US" sz="2100">
                <a:solidFill>
                  <a:srgbClr val="000000"/>
                </a:solidFill>
                <a:latin typeface="Archivo Black"/>
                <a:ea typeface="Archivo Black"/>
                <a:cs typeface="Archivo Black"/>
                <a:sym typeface="Archivo Black"/>
              </a:rPr>
              <a:t>Registration</a:t>
            </a:r>
          </a:p>
        </p:txBody>
      </p:sp>
      <p:sp>
        <p:nvSpPr>
          <p:cNvPr id="27" name="Freeform 27"/>
          <p:cNvSpPr/>
          <p:nvPr/>
        </p:nvSpPr>
        <p:spPr>
          <a:xfrm>
            <a:off x="7013030" y="3509340"/>
            <a:ext cx="2801876" cy="895448"/>
          </a:xfrm>
          <a:custGeom>
            <a:avLst/>
            <a:gdLst/>
            <a:ahLst/>
            <a:cxnLst/>
            <a:rect l="l" t="t" r="r" b="b"/>
            <a:pathLst>
              <a:path w="2801876" h="895448">
                <a:moveTo>
                  <a:pt x="0" y="0"/>
                </a:moveTo>
                <a:lnTo>
                  <a:pt x="2801876" y="0"/>
                </a:lnTo>
                <a:lnTo>
                  <a:pt x="2801876" y="895447"/>
                </a:lnTo>
                <a:lnTo>
                  <a:pt x="0" y="895447"/>
                </a:lnTo>
                <a:lnTo>
                  <a:pt x="0" y="0"/>
                </a:lnTo>
                <a:close/>
              </a:path>
            </a:pathLst>
          </a:custGeom>
          <a:blipFill>
            <a:blip r:embed="rId6"/>
            <a:stretch>
              <a:fillRect t="-3933"/>
            </a:stretch>
          </a:blipFill>
        </p:spPr>
        <p:txBody>
          <a:bodyPr/>
          <a:lstStyle/>
          <a:p>
            <a:endParaRPr lang="en-US"/>
          </a:p>
        </p:txBody>
      </p:sp>
      <p:sp>
        <p:nvSpPr>
          <p:cNvPr id="28" name="TextBox 28"/>
          <p:cNvSpPr txBox="1"/>
          <p:nvPr/>
        </p:nvSpPr>
        <p:spPr>
          <a:xfrm>
            <a:off x="219323" y="50850"/>
            <a:ext cx="9619754" cy="464820"/>
          </a:xfrm>
          <a:prstGeom prst="rect">
            <a:avLst/>
          </a:prstGeom>
        </p:spPr>
        <p:txBody>
          <a:bodyPr lIns="0" tIns="0" rIns="0" bIns="0" rtlCol="0" anchor="t">
            <a:spAutoFit/>
          </a:bodyPr>
          <a:lstStyle/>
          <a:p>
            <a:pPr algn="ctr">
              <a:lnSpc>
                <a:spcPts val="3779"/>
              </a:lnSpc>
            </a:pPr>
            <a:r>
              <a:rPr lang="en-US" sz="2699" b="1">
                <a:solidFill>
                  <a:srgbClr val="000000"/>
                </a:solidFill>
                <a:latin typeface="Canva Sans Bold"/>
                <a:ea typeface="Canva Sans Bold"/>
                <a:cs typeface="Canva Sans Bold"/>
                <a:sym typeface="Canva Sans Bold"/>
              </a:rPr>
              <a:t>2026 Mideast Chapter of the WOCN® Society Symposium</a:t>
            </a:r>
          </a:p>
        </p:txBody>
      </p:sp>
      <p:sp>
        <p:nvSpPr>
          <p:cNvPr id="29" name="TextBox 29"/>
          <p:cNvSpPr txBox="1"/>
          <p:nvPr/>
        </p:nvSpPr>
        <p:spPr>
          <a:xfrm>
            <a:off x="3521538" y="572226"/>
            <a:ext cx="2980432" cy="225013"/>
          </a:xfrm>
          <a:prstGeom prst="rect">
            <a:avLst/>
          </a:prstGeom>
        </p:spPr>
        <p:txBody>
          <a:bodyPr lIns="0" tIns="0" rIns="0" bIns="0" rtlCol="0" anchor="t">
            <a:spAutoFit/>
          </a:bodyPr>
          <a:lstStyle/>
          <a:p>
            <a:pPr algn="ctr">
              <a:lnSpc>
                <a:spcPts val="1722"/>
              </a:lnSpc>
              <a:spcBef>
                <a:spcPct val="0"/>
              </a:spcBef>
            </a:pPr>
            <a:r>
              <a:rPr lang="en-US" sz="1412">
                <a:solidFill>
                  <a:srgbClr val="000000"/>
                </a:solidFill>
                <a:latin typeface="Archivo Black"/>
                <a:ea typeface="Archivo Black"/>
                <a:cs typeface="Archivo Black"/>
                <a:sym typeface="Archivo Black"/>
              </a:rPr>
              <a:t>6 Continuing Education Hours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939232" y="777240"/>
            <a:ext cx="3011168" cy="6634476"/>
            <a:chOff x="0" y="0"/>
            <a:chExt cx="1174180" cy="2587059"/>
          </a:xfrm>
        </p:grpSpPr>
        <p:sp>
          <p:nvSpPr>
            <p:cNvPr id="3" name="Freeform 3"/>
            <p:cNvSpPr/>
            <p:nvPr/>
          </p:nvSpPr>
          <p:spPr>
            <a:xfrm>
              <a:off x="0" y="0"/>
              <a:ext cx="1174180" cy="2587059"/>
            </a:xfrm>
            <a:custGeom>
              <a:avLst/>
              <a:gdLst/>
              <a:ahLst/>
              <a:cxnLst/>
              <a:rect l="l" t="t" r="r" b="b"/>
              <a:pathLst>
                <a:path w="1174180" h="2587059">
                  <a:moveTo>
                    <a:pt x="0" y="0"/>
                  </a:moveTo>
                  <a:lnTo>
                    <a:pt x="1174180" y="0"/>
                  </a:lnTo>
                  <a:lnTo>
                    <a:pt x="1174180" y="2587059"/>
                  </a:lnTo>
                  <a:lnTo>
                    <a:pt x="0" y="2587059"/>
                  </a:lnTo>
                  <a:close/>
                </a:path>
              </a:pathLst>
            </a:custGeom>
            <a:solidFill>
              <a:srgbClr val="0B88C7"/>
            </a:solidFill>
          </p:spPr>
          <p:txBody>
            <a:bodyPr/>
            <a:lstStyle/>
            <a:p>
              <a:endParaRPr lang="en-US"/>
            </a:p>
          </p:txBody>
        </p:sp>
        <p:sp>
          <p:nvSpPr>
            <p:cNvPr id="4" name="TextBox 4"/>
            <p:cNvSpPr txBox="1"/>
            <p:nvPr/>
          </p:nvSpPr>
          <p:spPr>
            <a:xfrm>
              <a:off x="0" y="-28575"/>
              <a:ext cx="1174180" cy="2615634"/>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3538246" y="777240"/>
            <a:ext cx="3153318" cy="6634476"/>
            <a:chOff x="0" y="0"/>
            <a:chExt cx="1229610" cy="2587059"/>
          </a:xfrm>
        </p:grpSpPr>
        <p:sp>
          <p:nvSpPr>
            <p:cNvPr id="6" name="Freeform 6"/>
            <p:cNvSpPr/>
            <p:nvPr/>
          </p:nvSpPr>
          <p:spPr>
            <a:xfrm>
              <a:off x="0" y="0"/>
              <a:ext cx="1229610" cy="2587059"/>
            </a:xfrm>
            <a:custGeom>
              <a:avLst/>
              <a:gdLst/>
              <a:ahLst/>
              <a:cxnLst/>
              <a:rect l="l" t="t" r="r" b="b"/>
              <a:pathLst>
                <a:path w="1229610" h="2587059">
                  <a:moveTo>
                    <a:pt x="0" y="0"/>
                  </a:moveTo>
                  <a:lnTo>
                    <a:pt x="1229610" y="0"/>
                  </a:lnTo>
                  <a:lnTo>
                    <a:pt x="1229610" y="2587059"/>
                  </a:lnTo>
                  <a:lnTo>
                    <a:pt x="0" y="2587059"/>
                  </a:lnTo>
                  <a:close/>
                </a:path>
              </a:pathLst>
            </a:custGeom>
            <a:solidFill>
              <a:srgbClr val="0B88C7"/>
            </a:solidFill>
          </p:spPr>
          <p:txBody>
            <a:bodyPr/>
            <a:lstStyle/>
            <a:p>
              <a:endParaRPr lang="en-US"/>
            </a:p>
          </p:txBody>
        </p:sp>
        <p:sp>
          <p:nvSpPr>
            <p:cNvPr id="7" name="TextBox 7"/>
            <p:cNvSpPr txBox="1"/>
            <p:nvPr/>
          </p:nvSpPr>
          <p:spPr>
            <a:xfrm>
              <a:off x="0" y="-28575"/>
              <a:ext cx="1229610" cy="2615634"/>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flipV="1">
            <a:off x="-281818" y="108000"/>
            <a:ext cx="10340218" cy="2080969"/>
          </a:xfrm>
          <a:custGeom>
            <a:avLst/>
            <a:gdLst/>
            <a:ahLst/>
            <a:cxnLst/>
            <a:rect l="l" t="t" r="r" b="b"/>
            <a:pathLst>
              <a:path w="10340218" h="2080969">
                <a:moveTo>
                  <a:pt x="0" y="2080969"/>
                </a:moveTo>
                <a:lnTo>
                  <a:pt x="10340218" y="2080969"/>
                </a:lnTo>
                <a:lnTo>
                  <a:pt x="10340218" y="0"/>
                </a:lnTo>
                <a:lnTo>
                  <a:pt x="0" y="0"/>
                </a:lnTo>
                <a:lnTo>
                  <a:pt x="0" y="2080969"/>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endParaRPr lang="en-US"/>
          </a:p>
        </p:txBody>
      </p:sp>
      <p:sp>
        <p:nvSpPr>
          <p:cNvPr id="9" name="TextBox 9"/>
          <p:cNvSpPr txBox="1"/>
          <p:nvPr/>
        </p:nvSpPr>
        <p:spPr>
          <a:xfrm>
            <a:off x="7052940" y="758190"/>
            <a:ext cx="2844858" cy="7532062"/>
          </a:xfrm>
          <a:prstGeom prst="rect">
            <a:avLst/>
          </a:prstGeom>
        </p:spPr>
        <p:txBody>
          <a:bodyPr lIns="0" tIns="0" rIns="0" bIns="0" rtlCol="0" anchor="t">
            <a:spAutoFit/>
          </a:bodyPr>
          <a:lstStyle/>
          <a:p>
            <a:pPr algn="ctr">
              <a:lnSpc>
                <a:spcPts val="1365"/>
              </a:lnSpc>
            </a:pPr>
            <a:endParaRPr dirty="0"/>
          </a:p>
          <a:p>
            <a:pPr algn="ctr">
              <a:lnSpc>
                <a:spcPts val="1365"/>
              </a:lnSpc>
            </a:pPr>
            <a:endParaRPr dirty="0"/>
          </a:p>
          <a:p>
            <a:pPr algn="ctr">
              <a:lnSpc>
                <a:spcPts val="2380"/>
              </a:lnSpc>
            </a:pPr>
            <a:r>
              <a:rPr lang="en-US" sz="1700" b="1" dirty="0">
                <a:solidFill>
                  <a:srgbClr val="FFFFFF"/>
                </a:solidFill>
                <a:latin typeface="Open Sans Bold"/>
                <a:ea typeface="Open Sans Bold"/>
                <a:cs typeface="Open Sans Bold"/>
                <a:sym typeface="Open Sans Bold"/>
              </a:rPr>
              <a:t>Location</a:t>
            </a:r>
          </a:p>
          <a:p>
            <a:pPr algn="ctr">
              <a:lnSpc>
                <a:spcPts val="1616"/>
              </a:lnSpc>
            </a:pPr>
            <a:r>
              <a:rPr lang="en-US" sz="1154" dirty="0">
                <a:solidFill>
                  <a:srgbClr val="FFFFFF"/>
                </a:solidFill>
                <a:latin typeface="Open Sans"/>
                <a:ea typeface="Open Sans"/>
                <a:cs typeface="Open Sans"/>
                <a:sym typeface="Open Sans"/>
              </a:rPr>
              <a:t>TriHealth Corporate Offices Wall Street</a:t>
            </a:r>
          </a:p>
          <a:p>
            <a:pPr algn="ctr">
              <a:lnSpc>
                <a:spcPts val="1616"/>
              </a:lnSpc>
            </a:pPr>
            <a:r>
              <a:rPr lang="en-US" sz="1154" dirty="0">
                <a:solidFill>
                  <a:srgbClr val="FFFFFF"/>
                </a:solidFill>
                <a:latin typeface="Open Sans"/>
                <a:ea typeface="Open Sans"/>
                <a:cs typeface="Open Sans"/>
                <a:sym typeface="Open Sans"/>
              </a:rPr>
              <a:t>4750 Wesley Ave.</a:t>
            </a:r>
          </a:p>
          <a:p>
            <a:pPr algn="ctr">
              <a:lnSpc>
                <a:spcPts val="1616"/>
              </a:lnSpc>
            </a:pPr>
            <a:r>
              <a:rPr lang="en-US" sz="1154" dirty="0">
                <a:solidFill>
                  <a:srgbClr val="FFFFFF"/>
                </a:solidFill>
                <a:latin typeface="Open Sans"/>
                <a:ea typeface="Open Sans"/>
                <a:cs typeface="Open Sans"/>
                <a:sym typeface="Open Sans"/>
              </a:rPr>
              <a:t>Norwood, Ohio 45212</a:t>
            </a:r>
          </a:p>
          <a:p>
            <a:pPr algn="ctr">
              <a:lnSpc>
                <a:spcPts val="1365"/>
              </a:lnSpc>
            </a:pPr>
            <a:endParaRPr lang="en-US" sz="1154" dirty="0">
              <a:solidFill>
                <a:srgbClr val="FFFFFF"/>
              </a:solidFill>
              <a:latin typeface="Open Sans"/>
              <a:ea typeface="Open Sans"/>
              <a:cs typeface="Open Sans"/>
              <a:sym typeface="Open Sans"/>
            </a:endParaRPr>
          </a:p>
          <a:p>
            <a:pPr algn="ctr">
              <a:lnSpc>
                <a:spcPts val="2380"/>
              </a:lnSpc>
            </a:pPr>
            <a:r>
              <a:rPr lang="en-US" sz="1600" b="1" dirty="0">
                <a:solidFill>
                  <a:srgbClr val="FFFFFF"/>
                </a:solidFill>
                <a:latin typeface="Open Sans Bold"/>
                <a:ea typeface="Open Sans Bold"/>
                <a:cs typeface="Open Sans Bold"/>
                <a:sym typeface="Open Sans Bold"/>
              </a:rPr>
              <a:t>Thank you to our Sponsors! </a:t>
            </a:r>
          </a:p>
          <a:p>
            <a:pPr algn="ctr">
              <a:lnSpc>
                <a:spcPts val="1615"/>
              </a:lnSpc>
            </a:pPr>
            <a:r>
              <a:rPr lang="en-US" sz="1153" dirty="0">
                <a:solidFill>
                  <a:srgbClr val="FFFFFF"/>
                </a:solidFill>
                <a:latin typeface="Open Sans"/>
                <a:ea typeface="Open Sans"/>
                <a:cs typeface="Open Sans"/>
                <a:sym typeface="Open Sans"/>
              </a:rPr>
              <a:t>TriHealth</a:t>
            </a:r>
          </a:p>
          <a:p>
            <a:pPr algn="ctr">
              <a:lnSpc>
                <a:spcPts val="1615"/>
              </a:lnSpc>
            </a:pPr>
            <a:r>
              <a:rPr lang="en-US" sz="1153" dirty="0">
                <a:solidFill>
                  <a:srgbClr val="FFFFFF"/>
                </a:solidFill>
                <a:latin typeface="Open Sans"/>
                <a:ea typeface="Open Sans"/>
                <a:cs typeface="Open Sans"/>
                <a:sym typeface="Open Sans"/>
              </a:rPr>
              <a:t>RF Health </a:t>
            </a:r>
          </a:p>
          <a:p>
            <a:pPr algn="ctr">
              <a:lnSpc>
                <a:spcPts val="1609"/>
              </a:lnSpc>
            </a:pPr>
            <a:r>
              <a:rPr lang="en-US" sz="1149" dirty="0">
                <a:solidFill>
                  <a:srgbClr val="FFFFFF"/>
                </a:solidFill>
                <a:latin typeface="Open Sans"/>
                <a:ea typeface="Open Sans"/>
                <a:cs typeface="Open Sans"/>
                <a:sym typeface="Open Sans"/>
              </a:rPr>
              <a:t>Rooke Products</a:t>
            </a:r>
          </a:p>
          <a:p>
            <a:pPr algn="ctr">
              <a:lnSpc>
                <a:spcPts val="1609"/>
              </a:lnSpc>
            </a:pPr>
            <a:r>
              <a:rPr lang="en-US" sz="1149" dirty="0">
                <a:solidFill>
                  <a:srgbClr val="FFFFFF"/>
                </a:solidFill>
                <a:latin typeface="Open Sans"/>
                <a:ea typeface="Open Sans"/>
                <a:cs typeface="Open Sans"/>
                <a:sym typeface="Open Sans"/>
              </a:rPr>
              <a:t>Urgo Medical North America</a:t>
            </a:r>
          </a:p>
          <a:p>
            <a:pPr algn="ctr">
              <a:lnSpc>
                <a:spcPts val="1609"/>
              </a:lnSpc>
            </a:pPr>
            <a:r>
              <a:rPr lang="en-US" sz="1149" dirty="0" err="1">
                <a:solidFill>
                  <a:srgbClr val="FFFFFF"/>
                </a:solidFill>
                <a:latin typeface="Open Sans"/>
                <a:ea typeface="Open Sans"/>
                <a:cs typeface="Open Sans"/>
                <a:sym typeface="Open Sans"/>
              </a:rPr>
              <a:t>Ovik</a:t>
            </a:r>
            <a:r>
              <a:rPr lang="en-US" sz="1149" dirty="0">
                <a:solidFill>
                  <a:srgbClr val="FFFFFF"/>
                </a:solidFill>
                <a:latin typeface="Open Sans"/>
                <a:ea typeface="Open Sans"/>
                <a:cs typeface="Open Sans"/>
                <a:sym typeface="Open Sans"/>
              </a:rPr>
              <a:t> Health</a:t>
            </a:r>
          </a:p>
          <a:p>
            <a:pPr algn="ctr">
              <a:lnSpc>
                <a:spcPts val="1609"/>
              </a:lnSpc>
            </a:pPr>
            <a:endParaRPr lang="en-US" sz="1149" dirty="0">
              <a:solidFill>
                <a:srgbClr val="FFFFFF"/>
              </a:solidFill>
              <a:latin typeface="Open Sans"/>
              <a:ea typeface="Open Sans"/>
              <a:cs typeface="Open Sans"/>
              <a:sym typeface="Open Sans"/>
            </a:endParaRPr>
          </a:p>
          <a:p>
            <a:pPr algn="ctr">
              <a:lnSpc>
                <a:spcPts val="2380"/>
              </a:lnSpc>
              <a:spcBef>
                <a:spcPct val="0"/>
              </a:spcBef>
            </a:pPr>
            <a:r>
              <a:rPr lang="en-US" sz="1700" b="1" dirty="0">
                <a:solidFill>
                  <a:srgbClr val="FFFFFF"/>
                </a:solidFill>
                <a:latin typeface="Open Sans Bold"/>
                <a:ea typeface="Open Sans Bold"/>
                <a:cs typeface="Open Sans Bold"/>
                <a:sym typeface="Open Sans Bold"/>
              </a:rPr>
              <a:t>Contact </a:t>
            </a:r>
          </a:p>
          <a:p>
            <a:pPr algn="ctr">
              <a:lnSpc>
                <a:spcPts val="1609"/>
              </a:lnSpc>
              <a:spcBef>
                <a:spcPct val="0"/>
              </a:spcBef>
            </a:pPr>
            <a:r>
              <a:rPr lang="en-US" sz="1149" dirty="0">
                <a:solidFill>
                  <a:srgbClr val="FFFFFF"/>
                </a:solidFill>
                <a:latin typeface="Open Sans"/>
                <a:ea typeface="Open Sans"/>
                <a:cs typeface="Open Sans"/>
                <a:sym typeface="Open Sans"/>
              </a:rPr>
              <a:t>mideastregionwocn@gmail.com </a:t>
            </a:r>
          </a:p>
          <a:p>
            <a:pPr algn="ctr">
              <a:lnSpc>
                <a:spcPts val="1614"/>
              </a:lnSpc>
              <a:spcBef>
                <a:spcPct val="0"/>
              </a:spcBef>
            </a:pPr>
            <a:endParaRPr lang="en-US" sz="1149" dirty="0">
              <a:solidFill>
                <a:srgbClr val="FFFFFF"/>
              </a:solidFill>
              <a:latin typeface="Open Sans"/>
              <a:ea typeface="Open Sans"/>
              <a:cs typeface="Open Sans"/>
              <a:sym typeface="Open Sans"/>
            </a:endParaRPr>
          </a:p>
          <a:p>
            <a:pPr algn="ctr">
              <a:lnSpc>
                <a:spcPts val="2380"/>
              </a:lnSpc>
              <a:spcBef>
                <a:spcPct val="0"/>
              </a:spcBef>
            </a:pPr>
            <a:r>
              <a:rPr lang="en-US" sz="1700" b="1" dirty="0">
                <a:solidFill>
                  <a:srgbClr val="FFFFFF"/>
                </a:solidFill>
                <a:latin typeface="Open Sans Bold"/>
                <a:ea typeface="Open Sans Bold"/>
                <a:cs typeface="Open Sans Bold"/>
                <a:sym typeface="Open Sans Bold"/>
              </a:rPr>
              <a:t> Please bring:</a:t>
            </a:r>
          </a:p>
          <a:p>
            <a:pPr marL="237491" lvl="1" indent="-118745" algn="l">
              <a:lnSpc>
                <a:spcPts val="1540"/>
              </a:lnSpc>
              <a:spcBef>
                <a:spcPct val="0"/>
              </a:spcBef>
              <a:buFont typeface="Arial"/>
              <a:buChar char="•"/>
            </a:pPr>
            <a:r>
              <a:rPr lang="en-US" sz="1100" dirty="0">
                <a:solidFill>
                  <a:srgbClr val="FFFFFF"/>
                </a:solidFill>
                <a:latin typeface="Open Sans"/>
                <a:ea typeface="Open Sans"/>
                <a:cs typeface="Open Sans"/>
                <a:sym typeface="Open Sans"/>
              </a:rPr>
              <a:t> Donations for the silent auction to help support the MEC Scholarship Fund. </a:t>
            </a:r>
          </a:p>
          <a:p>
            <a:pPr algn="ctr">
              <a:lnSpc>
                <a:spcPts val="1540"/>
              </a:lnSpc>
              <a:spcBef>
                <a:spcPct val="0"/>
              </a:spcBef>
            </a:pPr>
            <a:endParaRPr lang="en-US" sz="1100" dirty="0">
              <a:solidFill>
                <a:srgbClr val="FFFFFF"/>
              </a:solidFill>
              <a:latin typeface="Open Sans"/>
              <a:ea typeface="Open Sans"/>
              <a:cs typeface="Open Sans"/>
              <a:sym typeface="Open Sans"/>
            </a:endParaRPr>
          </a:p>
          <a:p>
            <a:pPr marL="237491" lvl="1" indent="-118745" algn="l">
              <a:lnSpc>
                <a:spcPts val="1540"/>
              </a:lnSpc>
              <a:buFont typeface="Arial"/>
              <a:buChar char="•"/>
            </a:pPr>
            <a:r>
              <a:rPr lang="en-US" sz="1100" dirty="0">
                <a:solidFill>
                  <a:srgbClr val="FFFFFF"/>
                </a:solidFill>
                <a:latin typeface="Open Sans"/>
                <a:ea typeface="Open Sans"/>
                <a:cs typeface="Open Sans"/>
                <a:sym typeface="Open Sans"/>
              </a:rPr>
              <a:t>Expired or unneeded ostomy supplies to donate to Friends of Ostomates World Wide.</a:t>
            </a:r>
          </a:p>
          <a:p>
            <a:pPr algn="ctr">
              <a:lnSpc>
                <a:spcPts val="1540"/>
              </a:lnSpc>
              <a:spcBef>
                <a:spcPct val="0"/>
              </a:spcBef>
            </a:pPr>
            <a:endParaRPr lang="en-US" sz="1100" dirty="0">
              <a:solidFill>
                <a:srgbClr val="FFFFFF"/>
              </a:solidFill>
              <a:latin typeface="Open Sans"/>
              <a:ea typeface="Open Sans"/>
              <a:cs typeface="Open Sans"/>
              <a:sym typeface="Open Sans"/>
            </a:endParaRPr>
          </a:p>
          <a:p>
            <a:pPr algn="ctr">
              <a:lnSpc>
                <a:spcPts val="1959"/>
              </a:lnSpc>
              <a:spcBef>
                <a:spcPct val="0"/>
              </a:spcBef>
            </a:pPr>
            <a:r>
              <a:rPr lang="en-US" sz="1399" dirty="0">
                <a:solidFill>
                  <a:srgbClr val="FFFFFF"/>
                </a:solidFill>
                <a:latin typeface="Open Sans"/>
                <a:ea typeface="Open Sans"/>
                <a:cs typeface="Open Sans"/>
                <a:sym typeface="Open Sans"/>
              </a:rPr>
              <a:t>New this year: </a:t>
            </a:r>
          </a:p>
          <a:p>
            <a:pPr algn="ctr">
              <a:lnSpc>
                <a:spcPts val="1959"/>
              </a:lnSpc>
              <a:spcBef>
                <a:spcPct val="0"/>
              </a:spcBef>
            </a:pPr>
            <a:r>
              <a:rPr lang="en-US" sz="1399" dirty="0">
                <a:solidFill>
                  <a:srgbClr val="FFFFFF"/>
                </a:solidFill>
                <a:latin typeface="Open Sans"/>
                <a:ea typeface="Open Sans"/>
                <a:cs typeface="Open Sans"/>
                <a:sym typeface="Open Sans"/>
              </a:rPr>
              <a:t>Collecting for S.T.O.M.A </a:t>
            </a:r>
          </a:p>
          <a:p>
            <a:pPr algn="ctr">
              <a:lnSpc>
                <a:spcPts val="1540"/>
              </a:lnSpc>
              <a:spcBef>
                <a:spcPct val="0"/>
              </a:spcBef>
            </a:pPr>
            <a:r>
              <a:rPr lang="en-US" sz="1100" dirty="0">
                <a:solidFill>
                  <a:srgbClr val="FFFFFF"/>
                </a:solidFill>
                <a:latin typeface="Open Sans"/>
                <a:ea typeface="Open Sans"/>
                <a:cs typeface="Open Sans"/>
                <a:sym typeface="Open Sans"/>
              </a:rPr>
              <a:t>a non profit organization based out of Michigan providing new unopened ostomy products to those in need across the USA.  </a:t>
            </a:r>
          </a:p>
          <a:p>
            <a:pPr algn="ctr">
              <a:lnSpc>
                <a:spcPts val="1365"/>
              </a:lnSpc>
              <a:spcBef>
                <a:spcPct val="0"/>
              </a:spcBef>
            </a:pPr>
            <a:endParaRPr lang="en-US" sz="1100" dirty="0">
              <a:solidFill>
                <a:srgbClr val="FFFFFF"/>
              </a:solidFill>
              <a:latin typeface="Open Sans"/>
              <a:ea typeface="Open Sans"/>
              <a:cs typeface="Open Sans"/>
              <a:sym typeface="Open Sans"/>
            </a:endParaRPr>
          </a:p>
          <a:p>
            <a:pPr algn="ctr">
              <a:lnSpc>
                <a:spcPts val="1365"/>
              </a:lnSpc>
              <a:spcBef>
                <a:spcPct val="0"/>
              </a:spcBef>
            </a:pPr>
            <a:endParaRPr lang="en-US" sz="1100" dirty="0">
              <a:solidFill>
                <a:srgbClr val="FFFFFF"/>
              </a:solidFill>
              <a:latin typeface="Open Sans"/>
              <a:ea typeface="Open Sans"/>
              <a:cs typeface="Open Sans"/>
              <a:sym typeface="Open Sans"/>
            </a:endParaRPr>
          </a:p>
          <a:p>
            <a:pPr algn="ctr">
              <a:lnSpc>
                <a:spcPts val="1365"/>
              </a:lnSpc>
              <a:spcBef>
                <a:spcPct val="0"/>
              </a:spcBef>
            </a:pPr>
            <a:endParaRPr lang="en-US" sz="1100" dirty="0">
              <a:solidFill>
                <a:srgbClr val="FFFFFF"/>
              </a:solidFill>
              <a:latin typeface="Open Sans"/>
              <a:ea typeface="Open Sans"/>
              <a:cs typeface="Open Sans"/>
              <a:sym typeface="Open Sans"/>
            </a:endParaRPr>
          </a:p>
          <a:p>
            <a:pPr algn="ctr">
              <a:lnSpc>
                <a:spcPts val="1365"/>
              </a:lnSpc>
              <a:spcBef>
                <a:spcPct val="0"/>
              </a:spcBef>
            </a:pPr>
            <a:endParaRPr lang="en-US" sz="1100" dirty="0">
              <a:solidFill>
                <a:srgbClr val="FFFFFF"/>
              </a:solidFill>
              <a:latin typeface="Open Sans"/>
              <a:ea typeface="Open Sans"/>
              <a:cs typeface="Open Sans"/>
              <a:sym typeface="Open Sans"/>
            </a:endParaRPr>
          </a:p>
          <a:p>
            <a:pPr algn="ctr">
              <a:lnSpc>
                <a:spcPts val="1365"/>
              </a:lnSpc>
              <a:spcBef>
                <a:spcPct val="0"/>
              </a:spcBef>
            </a:pPr>
            <a:endParaRPr lang="en-US" sz="1100" dirty="0">
              <a:solidFill>
                <a:srgbClr val="FFFFFF"/>
              </a:solidFill>
              <a:latin typeface="Open Sans"/>
              <a:ea typeface="Open Sans"/>
              <a:cs typeface="Open Sans"/>
              <a:sym typeface="Open Sans"/>
            </a:endParaRPr>
          </a:p>
          <a:p>
            <a:pPr algn="ctr">
              <a:lnSpc>
                <a:spcPts val="1365"/>
              </a:lnSpc>
              <a:spcBef>
                <a:spcPct val="0"/>
              </a:spcBef>
            </a:pPr>
            <a:endParaRPr lang="en-US" sz="1100" dirty="0">
              <a:solidFill>
                <a:srgbClr val="FFFFFF"/>
              </a:solidFill>
              <a:latin typeface="Open Sans"/>
              <a:ea typeface="Open Sans"/>
              <a:cs typeface="Open Sans"/>
              <a:sym typeface="Open Sans"/>
            </a:endParaRPr>
          </a:p>
        </p:txBody>
      </p:sp>
      <p:sp>
        <p:nvSpPr>
          <p:cNvPr id="10" name="TextBox 10"/>
          <p:cNvSpPr txBox="1"/>
          <p:nvPr/>
        </p:nvSpPr>
        <p:spPr>
          <a:xfrm>
            <a:off x="3658455" y="895926"/>
            <a:ext cx="2912901" cy="6771084"/>
          </a:xfrm>
          <a:prstGeom prst="rect">
            <a:avLst/>
          </a:prstGeom>
        </p:spPr>
        <p:txBody>
          <a:bodyPr lIns="0" tIns="0" rIns="0" bIns="0" rtlCol="0" anchor="t">
            <a:spAutoFit/>
          </a:bodyPr>
          <a:lstStyle/>
          <a:p>
            <a:pPr algn="ctr">
              <a:lnSpc>
                <a:spcPts val="2323"/>
              </a:lnSpc>
              <a:spcBef>
                <a:spcPct val="0"/>
              </a:spcBef>
            </a:pPr>
            <a:r>
              <a:rPr lang="en-US" sz="1904" b="1" dirty="0">
                <a:solidFill>
                  <a:srgbClr val="FFFFFF"/>
                </a:solidFill>
                <a:latin typeface="Canva Sans Bold"/>
                <a:ea typeface="Canva Sans Bold"/>
                <a:cs typeface="Canva Sans Bold"/>
                <a:sym typeface="Canva Sans Bold"/>
              </a:rPr>
              <a:t>Agenda Continued</a:t>
            </a:r>
          </a:p>
          <a:p>
            <a:pPr algn="ctr">
              <a:lnSpc>
                <a:spcPts val="1268"/>
              </a:lnSpc>
              <a:spcBef>
                <a:spcPct val="0"/>
              </a:spcBef>
            </a:pPr>
            <a:endParaRPr lang="en-US" sz="1904" b="1" dirty="0">
              <a:solidFill>
                <a:srgbClr val="FFFFFF"/>
              </a:solidFill>
              <a:latin typeface="Canva Sans Bold"/>
              <a:ea typeface="Canva Sans Bold"/>
              <a:cs typeface="Canva Sans Bold"/>
              <a:sym typeface="Canva Sans Bold"/>
            </a:endParaRP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12:30 - 1:30</a:t>
            </a: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Lunch and Membership Meeting </a:t>
            </a: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 </a:t>
            </a: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1:30 - 1:40</a:t>
            </a: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Break and Photos</a:t>
            </a:r>
          </a:p>
          <a:p>
            <a:pPr algn="ctr">
              <a:lnSpc>
                <a:spcPts val="1268"/>
              </a:lnSpc>
              <a:spcBef>
                <a:spcPct val="0"/>
              </a:spcBef>
            </a:pPr>
            <a:endParaRPr lang="en-US" sz="1040" b="1" dirty="0">
              <a:solidFill>
                <a:srgbClr val="FFFFFF"/>
              </a:solidFill>
              <a:latin typeface="Canva Sans Bold"/>
              <a:ea typeface="Canva Sans Bold"/>
              <a:cs typeface="Canva Sans Bold"/>
              <a:sym typeface="Canva Sans Bold"/>
            </a:endParaRP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1:40 – 2:40 </a:t>
            </a: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Lymphedema Surgery</a:t>
            </a: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Dr. </a:t>
            </a:r>
            <a:r>
              <a:rPr lang="en-US" sz="1040" b="1" dirty="0" err="1">
                <a:solidFill>
                  <a:srgbClr val="FFFFFF"/>
                </a:solidFill>
                <a:latin typeface="Canva Sans Bold"/>
                <a:ea typeface="Canva Sans Bold"/>
                <a:cs typeface="Canva Sans Bold"/>
                <a:sym typeface="Canva Sans Bold"/>
              </a:rPr>
              <a:t>Xiangxia</a:t>
            </a:r>
            <a:r>
              <a:rPr lang="en-US" sz="1040" b="1" dirty="0">
                <a:solidFill>
                  <a:srgbClr val="FFFFFF"/>
                </a:solidFill>
                <a:latin typeface="Canva Sans Bold"/>
                <a:ea typeface="Canva Sans Bold"/>
                <a:cs typeface="Canva Sans Bold"/>
                <a:sym typeface="Canva Sans Bold"/>
              </a:rPr>
              <a:t> Liu MD, PhD</a:t>
            </a: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 </a:t>
            </a: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2:40 – 3:40 </a:t>
            </a: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From Concept to Clinic: The Advanced Practice Nurse Approach to Lymphedema Management in Wound Care</a:t>
            </a: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Tiffany Bell, BSN, RN, WCC, OMS</a:t>
            </a: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Trish Ofstedal, CNP, WCC, CLT</a:t>
            </a:r>
          </a:p>
          <a:p>
            <a:pPr algn="ctr">
              <a:lnSpc>
                <a:spcPts val="1268"/>
              </a:lnSpc>
              <a:spcBef>
                <a:spcPct val="0"/>
              </a:spcBef>
            </a:pPr>
            <a:endParaRPr lang="en-US" sz="1040" b="1" dirty="0">
              <a:solidFill>
                <a:srgbClr val="FFFFFF"/>
              </a:solidFill>
              <a:latin typeface="Canva Sans Bold"/>
              <a:ea typeface="Canva Sans Bold"/>
              <a:cs typeface="Canva Sans Bold"/>
              <a:sym typeface="Canva Sans Bold"/>
            </a:endParaRP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3:40 – 3:50 </a:t>
            </a: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Break</a:t>
            </a: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 </a:t>
            </a: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3:50 – 4:50 </a:t>
            </a: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Tiny Patient, Big Challenges; Bridging the Gap in Neonatal Skin, Wound and Continence Care</a:t>
            </a: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Katie McKeown, MSN, FNP-C, CNP, RNC - NIC</a:t>
            </a: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 </a:t>
            </a: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4:50 – 5:50 </a:t>
            </a: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Foot and Nail Care; Assessment for Early Detection of Diabetic Foot Wounds</a:t>
            </a: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Dr. Nicolas Woebkenberg, DPM</a:t>
            </a:r>
          </a:p>
          <a:p>
            <a:pPr algn="ctr">
              <a:lnSpc>
                <a:spcPts val="1268"/>
              </a:lnSpc>
              <a:spcBef>
                <a:spcPct val="0"/>
              </a:spcBef>
            </a:pPr>
            <a:endParaRPr lang="en-US" sz="1040" b="1" dirty="0">
              <a:solidFill>
                <a:srgbClr val="FFFFFF"/>
              </a:solidFill>
              <a:latin typeface="Canva Sans Bold"/>
              <a:ea typeface="Canva Sans Bold"/>
              <a:cs typeface="Canva Sans Bold"/>
              <a:sym typeface="Canva Sans Bold"/>
            </a:endParaRP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5:50 – 6:00 </a:t>
            </a: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Closing</a:t>
            </a:r>
          </a:p>
          <a:p>
            <a:pPr algn="ctr">
              <a:lnSpc>
                <a:spcPts val="1268"/>
              </a:lnSpc>
              <a:spcBef>
                <a:spcPct val="0"/>
              </a:spcBef>
            </a:pPr>
            <a:endParaRPr lang="en-US" sz="1040" b="1" dirty="0">
              <a:solidFill>
                <a:srgbClr val="FFFFFF"/>
              </a:solidFill>
              <a:latin typeface="Canva Sans Bold"/>
              <a:ea typeface="Canva Sans Bold"/>
              <a:cs typeface="Canva Sans Bold"/>
              <a:sym typeface="Canva Sans Bold"/>
            </a:endParaRP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All times, speakers and topics are </a:t>
            </a:r>
          </a:p>
          <a:p>
            <a:pPr algn="ctr">
              <a:lnSpc>
                <a:spcPts val="1268"/>
              </a:lnSpc>
              <a:spcBef>
                <a:spcPct val="0"/>
              </a:spcBef>
            </a:pPr>
            <a:r>
              <a:rPr lang="en-US" sz="1040" b="1" dirty="0">
                <a:solidFill>
                  <a:srgbClr val="FFFFFF"/>
                </a:solidFill>
                <a:latin typeface="Canva Sans Bold"/>
                <a:ea typeface="Canva Sans Bold"/>
                <a:cs typeface="Canva Sans Bold"/>
                <a:sym typeface="Canva Sans Bold"/>
              </a:rPr>
              <a:t>subject to change</a:t>
            </a:r>
          </a:p>
          <a:p>
            <a:pPr algn="ctr">
              <a:lnSpc>
                <a:spcPts val="1225"/>
              </a:lnSpc>
              <a:spcBef>
                <a:spcPct val="0"/>
              </a:spcBef>
            </a:pPr>
            <a:endParaRPr lang="en-US" sz="1040" b="1" dirty="0">
              <a:solidFill>
                <a:srgbClr val="FFFFFF"/>
              </a:solidFill>
              <a:latin typeface="Canva Sans Bold"/>
              <a:ea typeface="Canva Sans Bold"/>
              <a:cs typeface="Canva Sans Bold"/>
              <a:sym typeface="Canva Sans Bold"/>
            </a:endParaRPr>
          </a:p>
          <a:p>
            <a:pPr algn="ctr">
              <a:lnSpc>
                <a:spcPts val="1225"/>
              </a:lnSpc>
              <a:spcBef>
                <a:spcPct val="0"/>
              </a:spcBef>
            </a:pPr>
            <a:endParaRPr lang="en-US" sz="1040" b="1" dirty="0">
              <a:solidFill>
                <a:srgbClr val="FFFFFF"/>
              </a:solidFill>
              <a:latin typeface="Canva Sans Bold"/>
              <a:ea typeface="Canva Sans Bold"/>
              <a:cs typeface="Canva Sans Bold"/>
              <a:sym typeface="Canva Sans Bold"/>
            </a:endParaRPr>
          </a:p>
        </p:txBody>
      </p:sp>
      <p:grpSp>
        <p:nvGrpSpPr>
          <p:cNvPr id="11" name="Group 11"/>
          <p:cNvGrpSpPr/>
          <p:nvPr/>
        </p:nvGrpSpPr>
        <p:grpSpPr>
          <a:xfrm>
            <a:off x="287774" y="2067563"/>
            <a:ext cx="3002806" cy="5344153"/>
            <a:chOff x="0" y="0"/>
            <a:chExt cx="1170919" cy="2083908"/>
          </a:xfrm>
        </p:grpSpPr>
        <p:sp>
          <p:nvSpPr>
            <p:cNvPr id="12" name="Freeform 12"/>
            <p:cNvSpPr/>
            <p:nvPr/>
          </p:nvSpPr>
          <p:spPr>
            <a:xfrm>
              <a:off x="0" y="0"/>
              <a:ext cx="1170919" cy="2083908"/>
            </a:xfrm>
            <a:custGeom>
              <a:avLst/>
              <a:gdLst/>
              <a:ahLst/>
              <a:cxnLst/>
              <a:rect l="l" t="t" r="r" b="b"/>
              <a:pathLst>
                <a:path w="1170919" h="2083908">
                  <a:moveTo>
                    <a:pt x="0" y="0"/>
                  </a:moveTo>
                  <a:lnTo>
                    <a:pt x="1170919" y="0"/>
                  </a:lnTo>
                  <a:lnTo>
                    <a:pt x="1170919" y="2083908"/>
                  </a:lnTo>
                  <a:lnTo>
                    <a:pt x="0" y="2083908"/>
                  </a:lnTo>
                  <a:close/>
                </a:path>
              </a:pathLst>
            </a:custGeom>
            <a:solidFill>
              <a:srgbClr val="0B88C7"/>
            </a:solidFill>
          </p:spPr>
          <p:txBody>
            <a:bodyPr/>
            <a:lstStyle/>
            <a:p>
              <a:endParaRPr lang="en-US"/>
            </a:p>
          </p:txBody>
        </p:sp>
        <p:sp>
          <p:nvSpPr>
            <p:cNvPr id="13" name="TextBox 13"/>
            <p:cNvSpPr txBox="1"/>
            <p:nvPr/>
          </p:nvSpPr>
          <p:spPr>
            <a:xfrm>
              <a:off x="0" y="-28575"/>
              <a:ext cx="1170919" cy="2112483"/>
            </a:xfrm>
            <a:prstGeom prst="rect">
              <a:avLst/>
            </a:prstGeom>
          </p:spPr>
          <p:txBody>
            <a:bodyPr lIns="50800" tIns="50800" rIns="50800" bIns="50800" rtlCol="0" anchor="ctr"/>
            <a:lstStyle/>
            <a:p>
              <a:pPr algn="ctr">
                <a:lnSpc>
                  <a:spcPts val="2100"/>
                </a:lnSpc>
              </a:pPr>
              <a:endParaRPr/>
            </a:p>
          </p:txBody>
        </p:sp>
      </p:grpSp>
      <p:sp>
        <p:nvSpPr>
          <p:cNvPr id="14" name="TextBox 14"/>
          <p:cNvSpPr txBox="1"/>
          <p:nvPr/>
        </p:nvSpPr>
        <p:spPr>
          <a:xfrm>
            <a:off x="1076057" y="2179444"/>
            <a:ext cx="1995464" cy="944711"/>
          </a:xfrm>
          <a:prstGeom prst="rect">
            <a:avLst/>
          </a:prstGeom>
        </p:spPr>
        <p:txBody>
          <a:bodyPr lIns="0" tIns="0" rIns="0" bIns="0" rtlCol="0" anchor="t">
            <a:spAutoFit/>
          </a:bodyPr>
          <a:lstStyle/>
          <a:p>
            <a:pPr algn="l">
              <a:lnSpc>
                <a:spcPts val="3627"/>
              </a:lnSpc>
            </a:pPr>
            <a:r>
              <a:rPr lang="en-US" sz="2973" b="1">
                <a:solidFill>
                  <a:srgbClr val="FFFFFF"/>
                </a:solidFill>
                <a:latin typeface="Open Sans Ultra-Bold"/>
                <a:ea typeface="Open Sans Ultra-Bold"/>
                <a:cs typeface="Open Sans Ultra-Bold"/>
                <a:sym typeface="Open Sans Ultra-Bold"/>
              </a:rPr>
              <a:t>Agenda </a:t>
            </a:r>
          </a:p>
          <a:p>
            <a:pPr marL="0" lvl="0" indent="0" algn="l">
              <a:lnSpc>
                <a:spcPts val="3854"/>
              </a:lnSpc>
              <a:spcBef>
                <a:spcPct val="0"/>
              </a:spcBef>
            </a:pPr>
            <a:endParaRPr lang="en-US" sz="2973" b="1">
              <a:solidFill>
                <a:srgbClr val="FFFFFF"/>
              </a:solidFill>
              <a:latin typeface="Open Sans Ultra-Bold"/>
              <a:ea typeface="Open Sans Ultra-Bold"/>
              <a:cs typeface="Open Sans Ultra-Bold"/>
              <a:sym typeface="Open Sans Ultra-Bold"/>
            </a:endParaRPr>
          </a:p>
        </p:txBody>
      </p:sp>
      <p:sp>
        <p:nvSpPr>
          <p:cNvPr id="15" name="TextBox 15"/>
          <p:cNvSpPr txBox="1"/>
          <p:nvPr/>
        </p:nvSpPr>
        <p:spPr>
          <a:xfrm>
            <a:off x="339761" y="2666087"/>
            <a:ext cx="2898831" cy="5014193"/>
          </a:xfrm>
          <a:prstGeom prst="rect">
            <a:avLst/>
          </a:prstGeom>
        </p:spPr>
        <p:txBody>
          <a:bodyPr lIns="0" tIns="0" rIns="0" bIns="0" rtlCol="0" anchor="t">
            <a:spAutoFit/>
          </a:bodyPr>
          <a:lstStyle/>
          <a:p>
            <a:pPr algn="ctr">
              <a:lnSpc>
                <a:spcPts val="1270"/>
              </a:lnSpc>
            </a:pPr>
            <a:endParaRPr dirty="0"/>
          </a:p>
          <a:p>
            <a:pPr algn="ctr">
              <a:lnSpc>
                <a:spcPts val="1270"/>
              </a:lnSpc>
              <a:spcBef>
                <a:spcPct val="0"/>
              </a:spcBef>
            </a:pPr>
            <a:r>
              <a:rPr lang="en-US" sz="1041" b="1" dirty="0">
                <a:solidFill>
                  <a:srgbClr val="FFFFFF"/>
                </a:solidFill>
                <a:latin typeface="Canva Sans Bold"/>
                <a:ea typeface="Canva Sans Bold"/>
                <a:cs typeface="Canva Sans Bold"/>
                <a:sym typeface="Canva Sans Bold"/>
              </a:rPr>
              <a:t>7:00 – 8:00 </a:t>
            </a:r>
          </a:p>
          <a:p>
            <a:pPr algn="ctr">
              <a:lnSpc>
                <a:spcPts val="1270"/>
              </a:lnSpc>
              <a:spcBef>
                <a:spcPct val="0"/>
              </a:spcBef>
            </a:pPr>
            <a:r>
              <a:rPr lang="en-US" sz="1041" b="1" dirty="0">
                <a:solidFill>
                  <a:srgbClr val="FFFFFF"/>
                </a:solidFill>
                <a:latin typeface="Canva Sans Bold"/>
                <a:ea typeface="Canva Sans Bold"/>
                <a:cs typeface="Canva Sans Bold"/>
                <a:sym typeface="Canva Sans Bold"/>
              </a:rPr>
              <a:t>Registration, Breakfast, Networking with Vendors </a:t>
            </a:r>
          </a:p>
          <a:p>
            <a:pPr algn="ctr">
              <a:lnSpc>
                <a:spcPts val="1270"/>
              </a:lnSpc>
              <a:spcBef>
                <a:spcPct val="0"/>
              </a:spcBef>
            </a:pPr>
            <a:endParaRPr lang="en-US" sz="1041" b="1" dirty="0">
              <a:solidFill>
                <a:srgbClr val="FFFFFF"/>
              </a:solidFill>
              <a:latin typeface="Canva Sans Bold"/>
              <a:ea typeface="Canva Sans Bold"/>
              <a:cs typeface="Canva Sans Bold"/>
              <a:sym typeface="Canva Sans Bold"/>
            </a:endParaRPr>
          </a:p>
          <a:p>
            <a:pPr algn="ctr">
              <a:lnSpc>
                <a:spcPts val="1270"/>
              </a:lnSpc>
              <a:spcBef>
                <a:spcPct val="0"/>
              </a:spcBef>
            </a:pPr>
            <a:r>
              <a:rPr lang="en-US" sz="1041" b="1" dirty="0">
                <a:solidFill>
                  <a:srgbClr val="FFFFFF"/>
                </a:solidFill>
                <a:latin typeface="Canva Sans Bold"/>
                <a:ea typeface="Canva Sans Bold"/>
                <a:cs typeface="Canva Sans Bold"/>
                <a:sym typeface="Canva Sans Bold"/>
              </a:rPr>
              <a:t>8:00-8:05</a:t>
            </a:r>
          </a:p>
          <a:p>
            <a:pPr algn="ctr">
              <a:lnSpc>
                <a:spcPts val="1270"/>
              </a:lnSpc>
              <a:spcBef>
                <a:spcPct val="0"/>
              </a:spcBef>
            </a:pPr>
            <a:r>
              <a:rPr lang="en-US" sz="1041" b="1" dirty="0">
                <a:solidFill>
                  <a:srgbClr val="FFFFFF"/>
                </a:solidFill>
                <a:latin typeface="Canva Sans Bold"/>
                <a:ea typeface="Canva Sans Bold"/>
                <a:cs typeface="Canva Sans Bold"/>
                <a:sym typeface="Canva Sans Bold"/>
              </a:rPr>
              <a:t>Welcome </a:t>
            </a:r>
          </a:p>
          <a:p>
            <a:pPr algn="ctr">
              <a:lnSpc>
                <a:spcPts val="1270"/>
              </a:lnSpc>
              <a:spcBef>
                <a:spcPct val="0"/>
              </a:spcBef>
            </a:pPr>
            <a:r>
              <a:rPr lang="en-US" sz="1041" b="1" dirty="0">
                <a:solidFill>
                  <a:srgbClr val="FFFFFF"/>
                </a:solidFill>
                <a:latin typeface="Canva Sans Bold"/>
                <a:ea typeface="Canva Sans Bold"/>
                <a:cs typeface="Canva Sans Bold"/>
                <a:sym typeface="Canva Sans Bold"/>
              </a:rPr>
              <a:t> </a:t>
            </a:r>
          </a:p>
          <a:p>
            <a:pPr algn="ctr">
              <a:lnSpc>
                <a:spcPts val="1270"/>
              </a:lnSpc>
              <a:spcBef>
                <a:spcPct val="0"/>
              </a:spcBef>
            </a:pPr>
            <a:r>
              <a:rPr lang="en-US" sz="1041" b="1" dirty="0">
                <a:solidFill>
                  <a:srgbClr val="FFFFFF"/>
                </a:solidFill>
                <a:latin typeface="Canva Sans Bold"/>
                <a:ea typeface="Canva Sans Bold"/>
                <a:cs typeface="Canva Sans Bold"/>
                <a:sym typeface="Canva Sans Bold"/>
              </a:rPr>
              <a:t>8:05 - 9:05 </a:t>
            </a:r>
          </a:p>
          <a:p>
            <a:pPr algn="ctr">
              <a:lnSpc>
                <a:spcPts val="1270"/>
              </a:lnSpc>
              <a:spcBef>
                <a:spcPct val="0"/>
              </a:spcBef>
            </a:pPr>
            <a:r>
              <a:rPr lang="en-US" sz="1041" b="1" dirty="0">
                <a:solidFill>
                  <a:srgbClr val="FFFFFF"/>
                </a:solidFill>
                <a:latin typeface="Canva Sans Bold"/>
                <a:ea typeface="Canva Sans Bold"/>
                <a:cs typeface="Canva Sans Bold"/>
                <a:sym typeface="Canva Sans Bold"/>
              </a:rPr>
              <a:t>Urinary Diversions; Patients Desire Choices.</a:t>
            </a:r>
          </a:p>
          <a:p>
            <a:pPr algn="ctr">
              <a:lnSpc>
                <a:spcPts val="1270"/>
              </a:lnSpc>
              <a:spcBef>
                <a:spcPct val="0"/>
              </a:spcBef>
            </a:pPr>
            <a:r>
              <a:rPr lang="en-US" sz="1041" b="1" dirty="0">
                <a:solidFill>
                  <a:srgbClr val="FFFFFF"/>
                </a:solidFill>
                <a:latin typeface="Canva Sans Bold"/>
                <a:ea typeface="Canva Sans Bold"/>
                <a:cs typeface="Canva Sans Bold"/>
                <a:sym typeface="Canva Sans Bold"/>
              </a:rPr>
              <a:t> Dr. Kamal Pohar, MD, FRCSC</a:t>
            </a:r>
          </a:p>
          <a:p>
            <a:pPr algn="ctr">
              <a:lnSpc>
                <a:spcPts val="1270"/>
              </a:lnSpc>
              <a:spcBef>
                <a:spcPct val="0"/>
              </a:spcBef>
            </a:pPr>
            <a:endParaRPr lang="en-US" sz="1041" b="1" dirty="0">
              <a:solidFill>
                <a:srgbClr val="FFFFFF"/>
              </a:solidFill>
              <a:latin typeface="Canva Sans Bold"/>
              <a:ea typeface="Canva Sans Bold"/>
              <a:cs typeface="Canva Sans Bold"/>
              <a:sym typeface="Canva Sans Bold"/>
            </a:endParaRPr>
          </a:p>
          <a:p>
            <a:pPr algn="ctr">
              <a:lnSpc>
                <a:spcPts val="1270"/>
              </a:lnSpc>
              <a:spcBef>
                <a:spcPct val="0"/>
              </a:spcBef>
            </a:pPr>
            <a:r>
              <a:rPr lang="en-US" sz="1041" b="1" dirty="0">
                <a:solidFill>
                  <a:srgbClr val="FFFFFF"/>
                </a:solidFill>
                <a:latin typeface="Canva Sans Bold"/>
                <a:ea typeface="Canva Sans Bold"/>
                <a:cs typeface="Canva Sans Bold"/>
                <a:sym typeface="Canva Sans Bold"/>
              </a:rPr>
              <a:t>9:05 - 10:05 </a:t>
            </a:r>
          </a:p>
          <a:p>
            <a:pPr algn="ctr">
              <a:lnSpc>
                <a:spcPts val="1270"/>
              </a:lnSpc>
              <a:spcBef>
                <a:spcPct val="0"/>
              </a:spcBef>
            </a:pPr>
            <a:r>
              <a:rPr lang="en-US" sz="1041" b="1" dirty="0">
                <a:solidFill>
                  <a:srgbClr val="FFFFFF"/>
                </a:solidFill>
                <a:latin typeface="Canva Sans Bold"/>
                <a:ea typeface="Canva Sans Bold"/>
                <a:cs typeface="Canva Sans Bold"/>
                <a:sym typeface="Canva Sans Bold"/>
              </a:rPr>
              <a:t> The Lived Ostomy Experience</a:t>
            </a:r>
          </a:p>
          <a:p>
            <a:pPr algn="ctr">
              <a:lnSpc>
                <a:spcPts val="1270"/>
              </a:lnSpc>
              <a:spcBef>
                <a:spcPct val="0"/>
              </a:spcBef>
            </a:pPr>
            <a:r>
              <a:rPr lang="en-US" sz="1041" b="1" dirty="0">
                <a:solidFill>
                  <a:srgbClr val="FFFFFF"/>
                </a:solidFill>
                <a:latin typeface="Canva Sans Bold"/>
                <a:ea typeface="Canva Sans Bold"/>
                <a:cs typeface="Canva Sans Bold"/>
                <a:sym typeface="Canva Sans Bold"/>
              </a:rPr>
              <a:t>Connie Ayers, Dr. Edward Loftspring, </a:t>
            </a:r>
          </a:p>
          <a:p>
            <a:pPr algn="ctr">
              <a:lnSpc>
                <a:spcPts val="1270"/>
              </a:lnSpc>
              <a:spcBef>
                <a:spcPct val="0"/>
              </a:spcBef>
            </a:pPr>
            <a:r>
              <a:rPr lang="en-US" sz="1041" b="1" dirty="0">
                <a:solidFill>
                  <a:srgbClr val="FFFFFF"/>
                </a:solidFill>
                <a:latin typeface="Canva Sans Bold"/>
                <a:ea typeface="Canva Sans Bold"/>
                <a:cs typeface="Canva Sans Bold"/>
                <a:sym typeface="Canva Sans Bold"/>
              </a:rPr>
              <a:t>Sarah Parlow, Matt Rota, PhD. </a:t>
            </a:r>
          </a:p>
          <a:p>
            <a:pPr algn="ctr">
              <a:lnSpc>
                <a:spcPts val="1270"/>
              </a:lnSpc>
              <a:spcBef>
                <a:spcPct val="0"/>
              </a:spcBef>
            </a:pPr>
            <a:r>
              <a:rPr lang="en-US" sz="1041" b="1" dirty="0">
                <a:solidFill>
                  <a:srgbClr val="FFFFFF"/>
                </a:solidFill>
                <a:latin typeface="Canva Sans Bold"/>
                <a:ea typeface="Canva Sans Bold"/>
                <a:cs typeface="Canva Sans Bold"/>
                <a:sym typeface="Canva Sans Bold"/>
              </a:rPr>
              <a:t>Moderator Lisa Berning BSN, RN, CWOCN, CFCN</a:t>
            </a:r>
          </a:p>
          <a:p>
            <a:pPr algn="ctr">
              <a:lnSpc>
                <a:spcPts val="1270"/>
              </a:lnSpc>
              <a:spcBef>
                <a:spcPct val="0"/>
              </a:spcBef>
            </a:pPr>
            <a:endParaRPr lang="en-US" sz="1041" b="1" dirty="0">
              <a:solidFill>
                <a:srgbClr val="FFFFFF"/>
              </a:solidFill>
              <a:latin typeface="Canva Sans Bold"/>
              <a:ea typeface="Canva Sans Bold"/>
              <a:cs typeface="Canva Sans Bold"/>
              <a:sym typeface="Canva Sans Bold"/>
            </a:endParaRPr>
          </a:p>
          <a:p>
            <a:pPr algn="ctr">
              <a:lnSpc>
                <a:spcPts val="1270"/>
              </a:lnSpc>
              <a:spcBef>
                <a:spcPct val="0"/>
              </a:spcBef>
            </a:pPr>
            <a:r>
              <a:rPr lang="en-US" sz="1041" b="1" dirty="0">
                <a:solidFill>
                  <a:srgbClr val="FFFFFF"/>
                </a:solidFill>
                <a:latin typeface="Canva Sans Bold"/>
                <a:ea typeface="Canva Sans Bold"/>
                <a:cs typeface="Canva Sans Bold"/>
                <a:sym typeface="Canva Sans Bold"/>
              </a:rPr>
              <a:t>10:05 - 11:35 Vendor Hall</a:t>
            </a:r>
          </a:p>
          <a:p>
            <a:pPr algn="ctr">
              <a:lnSpc>
                <a:spcPts val="1270"/>
              </a:lnSpc>
              <a:spcBef>
                <a:spcPct val="0"/>
              </a:spcBef>
            </a:pPr>
            <a:r>
              <a:rPr lang="en-US" sz="1041" b="1" dirty="0">
                <a:solidFill>
                  <a:srgbClr val="FFFFFF"/>
                </a:solidFill>
                <a:latin typeface="Canva Sans Bold"/>
                <a:ea typeface="Canva Sans Bold"/>
                <a:cs typeface="Canva Sans Bold"/>
                <a:sym typeface="Canva Sans Bold"/>
              </a:rPr>
              <a:t> </a:t>
            </a:r>
          </a:p>
          <a:p>
            <a:pPr algn="ctr">
              <a:lnSpc>
                <a:spcPts val="1270"/>
              </a:lnSpc>
              <a:spcBef>
                <a:spcPct val="0"/>
              </a:spcBef>
            </a:pPr>
            <a:r>
              <a:rPr lang="en-US" sz="1041" b="1" dirty="0">
                <a:solidFill>
                  <a:srgbClr val="FFFFFF"/>
                </a:solidFill>
                <a:latin typeface="Canva Sans Bold"/>
                <a:ea typeface="Canva Sans Bold"/>
                <a:cs typeface="Canva Sans Bold"/>
                <a:sym typeface="Canva Sans Bold"/>
              </a:rPr>
              <a:t>   11:35 – 12:20 </a:t>
            </a:r>
          </a:p>
          <a:p>
            <a:pPr algn="ctr">
              <a:lnSpc>
                <a:spcPts val="1270"/>
              </a:lnSpc>
              <a:spcBef>
                <a:spcPct val="0"/>
              </a:spcBef>
            </a:pPr>
            <a:r>
              <a:rPr lang="en-US" sz="1041" b="1">
                <a:solidFill>
                  <a:srgbClr val="FFFFFF"/>
                </a:solidFill>
                <a:latin typeface="Canva Sans Bold"/>
                <a:ea typeface="Canva Sans Bold"/>
                <a:cs typeface="Canva Sans Bold"/>
                <a:sym typeface="Canva Sans Bold"/>
              </a:rPr>
              <a:t>RF Health </a:t>
            </a:r>
            <a:r>
              <a:rPr lang="en-US" sz="1041" b="1" dirty="0">
                <a:solidFill>
                  <a:srgbClr val="FFFFFF"/>
                </a:solidFill>
                <a:latin typeface="Canva Sans Bold"/>
                <a:ea typeface="Canva Sans Bold"/>
                <a:cs typeface="Canva Sans Bold"/>
                <a:sym typeface="Canva Sans Bold"/>
              </a:rPr>
              <a:t>- Non CE</a:t>
            </a:r>
          </a:p>
          <a:p>
            <a:pPr algn="ctr">
              <a:lnSpc>
                <a:spcPts val="1270"/>
              </a:lnSpc>
              <a:spcBef>
                <a:spcPct val="0"/>
              </a:spcBef>
            </a:pPr>
            <a:endParaRPr lang="en-US" sz="1041" b="1" dirty="0">
              <a:solidFill>
                <a:srgbClr val="FFFFFF"/>
              </a:solidFill>
              <a:latin typeface="Canva Sans Bold"/>
              <a:ea typeface="Canva Sans Bold"/>
              <a:cs typeface="Canva Sans Bold"/>
              <a:sym typeface="Canva Sans Bold"/>
            </a:endParaRPr>
          </a:p>
          <a:p>
            <a:pPr algn="ctr">
              <a:lnSpc>
                <a:spcPts val="1270"/>
              </a:lnSpc>
              <a:spcBef>
                <a:spcPct val="0"/>
              </a:spcBef>
            </a:pPr>
            <a:r>
              <a:rPr lang="en-US" sz="1041" b="1" dirty="0">
                <a:solidFill>
                  <a:srgbClr val="FFFFFF"/>
                </a:solidFill>
                <a:latin typeface="Canva Sans Bold"/>
                <a:ea typeface="Canva Sans Bold"/>
                <a:cs typeface="Canva Sans Bold"/>
                <a:sym typeface="Canva Sans Bold"/>
              </a:rPr>
              <a:t>12:20 – 12:30</a:t>
            </a:r>
          </a:p>
          <a:p>
            <a:pPr algn="ctr">
              <a:lnSpc>
                <a:spcPts val="1270"/>
              </a:lnSpc>
              <a:spcBef>
                <a:spcPct val="0"/>
              </a:spcBef>
            </a:pPr>
            <a:r>
              <a:rPr lang="en-US" sz="1041" b="1" dirty="0">
                <a:solidFill>
                  <a:srgbClr val="FFFFFF"/>
                </a:solidFill>
                <a:latin typeface="Canva Sans Bold"/>
                <a:ea typeface="Canva Sans Bold"/>
                <a:cs typeface="Canva Sans Bold"/>
                <a:sym typeface="Canva Sans Bold"/>
              </a:rPr>
              <a:t> Break </a:t>
            </a:r>
          </a:p>
          <a:p>
            <a:pPr algn="ctr">
              <a:lnSpc>
                <a:spcPts val="1270"/>
              </a:lnSpc>
              <a:spcBef>
                <a:spcPct val="0"/>
              </a:spcBef>
            </a:pPr>
            <a:r>
              <a:rPr lang="en-US" sz="1041" b="1" dirty="0">
                <a:solidFill>
                  <a:srgbClr val="FFFFFF"/>
                </a:solidFill>
                <a:latin typeface="Canva Sans Bold"/>
                <a:ea typeface="Canva Sans Bold"/>
                <a:cs typeface="Canva Sans Bold"/>
                <a:sym typeface="Canva Sans Bold"/>
              </a:rPr>
              <a:t> </a:t>
            </a:r>
          </a:p>
          <a:p>
            <a:pPr algn="ctr">
              <a:lnSpc>
                <a:spcPts val="1026"/>
              </a:lnSpc>
              <a:spcBef>
                <a:spcPct val="0"/>
              </a:spcBef>
            </a:pPr>
            <a:endParaRPr lang="en-US" sz="1041" b="1" dirty="0">
              <a:solidFill>
                <a:srgbClr val="FFFFFF"/>
              </a:solidFill>
              <a:latin typeface="Canva Sans Bold"/>
              <a:ea typeface="Canva Sans Bold"/>
              <a:cs typeface="Canva Sans Bold"/>
              <a:sym typeface="Canva Sans Bold"/>
            </a:endParaRPr>
          </a:p>
          <a:p>
            <a:pPr algn="ctr">
              <a:lnSpc>
                <a:spcPts val="1026"/>
              </a:lnSpc>
              <a:spcBef>
                <a:spcPct val="0"/>
              </a:spcBef>
            </a:pPr>
            <a:endParaRPr lang="en-US" sz="1041" b="1" dirty="0">
              <a:solidFill>
                <a:srgbClr val="FFFFFF"/>
              </a:solidFill>
              <a:latin typeface="Canva Sans Bold"/>
              <a:ea typeface="Canva Sans Bold"/>
              <a:cs typeface="Canva Sans Bold"/>
              <a:sym typeface="Canva Sans Bold"/>
            </a:endParaRPr>
          </a:p>
          <a:p>
            <a:pPr algn="ctr">
              <a:lnSpc>
                <a:spcPts val="1026"/>
              </a:lnSpc>
              <a:spcBef>
                <a:spcPct val="0"/>
              </a:spcBef>
            </a:pPr>
            <a:r>
              <a:rPr lang="en-US" sz="841" dirty="0">
                <a:solidFill>
                  <a:srgbClr val="FFFFFF"/>
                </a:solidFill>
                <a:latin typeface="Canva Sans"/>
                <a:ea typeface="Canva Sans"/>
                <a:cs typeface="Canva Sans"/>
                <a:sym typeface="Canva Sans"/>
              </a:rPr>
              <a:t> </a:t>
            </a:r>
          </a:p>
          <a:p>
            <a:pPr algn="ctr">
              <a:lnSpc>
                <a:spcPts val="1026"/>
              </a:lnSpc>
              <a:spcBef>
                <a:spcPct val="0"/>
              </a:spcBef>
            </a:pPr>
            <a:endParaRPr lang="en-US" sz="841" dirty="0">
              <a:solidFill>
                <a:srgbClr val="FFFFFF"/>
              </a:solidFill>
              <a:latin typeface="Canva Sans"/>
              <a:ea typeface="Canva Sans"/>
              <a:cs typeface="Canva Sans"/>
              <a:sym typeface="Canva San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591</Words>
  <Application>Microsoft Office PowerPoint</Application>
  <PresentationFormat>Custom</PresentationFormat>
  <Paragraphs>154</Paragraphs>
  <Slides>2</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vt:i4>
      </vt:variant>
    </vt:vector>
  </HeadingPairs>
  <TitlesOfParts>
    <vt:vector size="16" baseType="lpstr">
      <vt:lpstr>Arial</vt:lpstr>
      <vt:lpstr>Open Sans</vt:lpstr>
      <vt:lpstr>Literata Bold</vt:lpstr>
      <vt:lpstr>Radley</vt:lpstr>
      <vt:lpstr>Oilvare Base</vt:lpstr>
      <vt:lpstr>Archivo Black</vt:lpstr>
      <vt:lpstr>Open Sans Ultra-Bold</vt:lpstr>
      <vt:lpstr>Roboto</vt:lpstr>
      <vt:lpstr>Canva Sans Bold</vt:lpstr>
      <vt:lpstr>Open Sans Bold</vt:lpstr>
      <vt:lpstr>Canva Sans</vt:lpstr>
      <vt:lpstr>Calibri</vt:lpstr>
      <vt:lpstr>Mervale Script</vt:lpstr>
      <vt:lpstr>Office Theme</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symposium pamphlet</dc:title>
  <dc:creator>Berning, Lisa</dc:creator>
  <cp:lastModifiedBy>PC User</cp:lastModifiedBy>
  <cp:revision>3</cp:revision>
  <dcterms:created xsi:type="dcterms:W3CDTF">2006-08-16T00:00:00Z</dcterms:created>
  <dcterms:modified xsi:type="dcterms:W3CDTF">2026-08-03T00:33:43Z</dcterms:modified>
  <dc:identifier>DAHMmw2RyVc</dc:identifier>
</cp:coreProperties>
</file>